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1" r:id="rId3"/>
    <p:sldId id="268" r:id="rId4"/>
    <p:sldId id="269" r:id="rId5"/>
    <p:sldId id="270" r:id="rId6"/>
    <p:sldId id="264" r:id="rId7"/>
    <p:sldId id="272" r:id="rId8"/>
    <p:sldId id="271"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98" r:id="rId22"/>
    <p:sldId id="288" r:id="rId23"/>
    <p:sldId id="289" r:id="rId24"/>
    <p:sldId id="291" r:id="rId25"/>
    <p:sldId id="292" r:id="rId26"/>
    <p:sldId id="290" r:id="rId27"/>
    <p:sldId id="293" r:id="rId28"/>
    <p:sldId id="285" r:id="rId29"/>
    <p:sldId id="297" r:id="rId30"/>
    <p:sldId id="294" r:id="rId31"/>
    <p:sldId id="296" r:id="rId32"/>
    <p:sldId id="295" r:id="rId33"/>
    <p:sldId id="305" r:id="rId34"/>
    <p:sldId id="302" r:id="rId35"/>
    <p:sldId id="308" r:id="rId36"/>
    <p:sldId id="286" r:id="rId37"/>
    <p:sldId id="307" r:id="rId38"/>
    <p:sldId id="300" r:id="rId39"/>
    <p:sldId id="299" r:id="rId40"/>
    <p:sldId id="303" r:id="rId41"/>
    <p:sldId id="306" r:id="rId42"/>
    <p:sldId id="266" r:id="rId43"/>
    <p:sldId id="26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BE16"/>
    <a:srgbClr val="282467"/>
    <a:srgbClr val="022751"/>
    <a:srgbClr val="F45A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2" autoAdjust="0"/>
    <p:restoredTop sz="94660"/>
  </p:normalViewPr>
  <p:slideViewPr>
    <p:cSldViewPr snapToGrid="0" showGuides="1">
      <p:cViewPr>
        <p:scale>
          <a:sx n="125" d="100"/>
          <a:sy n="125" d="100"/>
        </p:scale>
        <p:origin x="1584" y="780"/>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34736-C2B6-4B53-0127-F4C6A40324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42743E-0E3C-CA8D-3657-19CFCAE602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1813C576-6E38-00DF-D905-E8DD77E5B8F3}"/>
              </a:ext>
            </a:extLst>
          </p:cNvPr>
          <p:cNvSpPr>
            <a:spLocks noGrp="1"/>
          </p:cNvSpPr>
          <p:nvPr>
            <p:ph type="sldNum" sz="quarter" idx="12"/>
          </p:nvPr>
        </p:nvSpPr>
        <p:spPr/>
        <p:txBody>
          <a:bodyPr/>
          <a:lstStyle/>
          <a:p>
            <a:fld id="{5F0A439A-3CBD-4471-800B-65C56D0A57D7}" type="slidenum">
              <a:rPr lang="en-US" smtClean="0"/>
              <a:t>‹#›</a:t>
            </a:fld>
            <a:endParaRPr lang="en-US"/>
          </a:p>
        </p:txBody>
      </p:sp>
    </p:spTree>
    <p:extLst>
      <p:ext uri="{BB962C8B-B14F-4D97-AF65-F5344CB8AC3E}">
        <p14:creationId xmlns:p14="http://schemas.microsoft.com/office/powerpoint/2010/main" val="340737663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AAD4-3DC7-31FB-601B-C5D0884D74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14FC43-798E-1235-FE91-1825CD0695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E23F1E-8BA2-7585-CCC1-4F410B12ED35}"/>
              </a:ext>
            </a:extLst>
          </p:cNvPr>
          <p:cNvSpPr>
            <a:spLocks noGrp="1"/>
          </p:cNvSpPr>
          <p:nvPr>
            <p:ph type="dt" sz="half" idx="10"/>
          </p:nvPr>
        </p:nvSpPr>
        <p:spPr/>
        <p:txBody>
          <a:bodyPr/>
          <a:lstStyle/>
          <a:p>
            <a:fld id="{9610EAF8-6704-4FE7-85B0-3D21009953E4}" type="datetimeFigureOut">
              <a:rPr lang="en-US" smtClean="0"/>
              <a:t>3/19/2024</a:t>
            </a:fld>
            <a:endParaRPr lang="en-US"/>
          </a:p>
        </p:txBody>
      </p:sp>
      <p:sp>
        <p:nvSpPr>
          <p:cNvPr id="5" name="Footer Placeholder 4">
            <a:extLst>
              <a:ext uri="{FF2B5EF4-FFF2-40B4-BE49-F238E27FC236}">
                <a16:creationId xmlns:a16="http://schemas.microsoft.com/office/drawing/2014/main" id="{5C801B5A-4430-0AC0-C409-1CEF98B00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8F701A-3380-1486-4DA5-E5FFEC3AEC15}"/>
              </a:ext>
            </a:extLst>
          </p:cNvPr>
          <p:cNvSpPr>
            <a:spLocks noGrp="1"/>
          </p:cNvSpPr>
          <p:nvPr>
            <p:ph type="sldNum" sz="quarter" idx="12"/>
          </p:nvPr>
        </p:nvSpPr>
        <p:spPr/>
        <p:txBody>
          <a:bodyPr/>
          <a:lstStyle/>
          <a:p>
            <a:fld id="{5F0A439A-3CBD-4471-800B-65C56D0A57D7}" type="slidenum">
              <a:rPr lang="en-US" smtClean="0"/>
              <a:t>‹#›</a:t>
            </a:fld>
            <a:endParaRPr lang="en-US"/>
          </a:p>
        </p:txBody>
      </p:sp>
    </p:spTree>
    <p:extLst>
      <p:ext uri="{BB962C8B-B14F-4D97-AF65-F5344CB8AC3E}">
        <p14:creationId xmlns:p14="http://schemas.microsoft.com/office/powerpoint/2010/main" val="240788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85FFAB-EA02-06E4-C1CD-6085478EDD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E656BA-3E65-E15B-2A5A-3552E1C63DCF}"/>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06693B3-DC93-58A6-222D-425129C7021A}"/>
              </a:ext>
            </a:extLst>
          </p:cNvPr>
          <p:cNvSpPr>
            <a:spLocks noGrp="1"/>
          </p:cNvSpPr>
          <p:nvPr>
            <p:ph type="dt" sz="half" idx="10"/>
          </p:nvPr>
        </p:nvSpPr>
        <p:spPr/>
        <p:txBody>
          <a:bodyPr/>
          <a:lstStyle/>
          <a:p>
            <a:fld id="{9610EAF8-6704-4FE7-85B0-3D21009953E4}" type="datetimeFigureOut">
              <a:rPr lang="en-US" smtClean="0"/>
              <a:t>3/19/2024</a:t>
            </a:fld>
            <a:endParaRPr lang="en-US"/>
          </a:p>
        </p:txBody>
      </p:sp>
      <p:sp>
        <p:nvSpPr>
          <p:cNvPr id="6" name="Slide Number Placeholder 5">
            <a:extLst>
              <a:ext uri="{FF2B5EF4-FFF2-40B4-BE49-F238E27FC236}">
                <a16:creationId xmlns:a16="http://schemas.microsoft.com/office/drawing/2014/main" id="{2D78CC52-90D5-3FC4-A2DA-21A04ABFBF2B}"/>
              </a:ext>
            </a:extLst>
          </p:cNvPr>
          <p:cNvSpPr>
            <a:spLocks noGrp="1"/>
          </p:cNvSpPr>
          <p:nvPr>
            <p:ph type="sldNum" sz="quarter" idx="12"/>
          </p:nvPr>
        </p:nvSpPr>
        <p:spPr/>
        <p:txBody>
          <a:bodyPr/>
          <a:lstStyle/>
          <a:p>
            <a:fld id="{5F0A439A-3CBD-4471-800B-65C56D0A57D7}" type="slidenum">
              <a:rPr lang="en-US" smtClean="0"/>
              <a:t>‹#›</a:t>
            </a:fld>
            <a:endParaRPr lang="en-US"/>
          </a:p>
        </p:txBody>
      </p:sp>
    </p:spTree>
    <p:extLst>
      <p:ext uri="{BB962C8B-B14F-4D97-AF65-F5344CB8AC3E}">
        <p14:creationId xmlns:p14="http://schemas.microsoft.com/office/powerpoint/2010/main" val="3729932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92CF-65C7-88E3-D525-1082C1D3A1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12F33B-252B-29EA-CDF8-3BF058190365}"/>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035A1BD-02B3-74CD-5874-F858750A70A5}"/>
              </a:ext>
            </a:extLst>
          </p:cNvPr>
          <p:cNvSpPr>
            <a:spLocks noGrp="1"/>
          </p:cNvSpPr>
          <p:nvPr>
            <p:ph type="dt" sz="half" idx="10"/>
          </p:nvPr>
        </p:nvSpPr>
        <p:spPr/>
        <p:txBody>
          <a:bodyPr/>
          <a:lstStyle/>
          <a:p>
            <a:fld id="{9610EAF8-6704-4FE7-85B0-3D21009953E4}" type="datetimeFigureOut">
              <a:rPr lang="en-US" smtClean="0"/>
              <a:t>3/19/2024</a:t>
            </a:fld>
            <a:endParaRPr lang="en-US" dirty="0"/>
          </a:p>
        </p:txBody>
      </p:sp>
      <p:sp>
        <p:nvSpPr>
          <p:cNvPr id="5" name="Footer Placeholder 4">
            <a:extLst>
              <a:ext uri="{FF2B5EF4-FFF2-40B4-BE49-F238E27FC236}">
                <a16:creationId xmlns:a16="http://schemas.microsoft.com/office/drawing/2014/main" id="{F72AD7FE-0E80-EAEE-158F-BA68D9F8E04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F04C00-0853-31F7-5DDD-AC5BEDE7BB5F}"/>
              </a:ext>
            </a:extLst>
          </p:cNvPr>
          <p:cNvSpPr>
            <a:spLocks noGrp="1"/>
          </p:cNvSpPr>
          <p:nvPr>
            <p:ph type="sldNum" sz="quarter" idx="12"/>
          </p:nvPr>
        </p:nvSpPr>
        <p:spPr/>
        <p:txBody>
          <a:bodyPr/>
          <a:lstStyle/>
          <a:p>
            <a:fld id="{5F0A439A-3CBD-4471-800B-65C56D0A57D7}" type="slidenum">
              <a:rPr lang="en-US" smtClean="0"/>
              <a:t>‹#›</a:t>
            </a:fld>
            <a:endParaRPr lang="en-US"/>
          </a:p>
        </p:txBody>
      </p:sp>
    </p:spTree>
    <p:extLst>
      <p:ext uri="{BB962C8B-B14F-4D97-AF65-F5344CB8AC3E}">
        <p14:creationId xmlns:p14="http://schemas.microsoft.com/office/powerpoint/2010/main" val="25913426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4A222-B071-57BD-5B8E-D3FFE3D933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5EF055-1E58-7401-EA23-2AEA618002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AE003C-FE09-66C3-897B-8A0A57A1FC09}"/>
              </a:ext>
            </a:extLst>
          </p:cNvPr>
          <p:cNvSpPr>
            <a:spLocks noGrp="1"/>
          </p:cNvSpPr>
          <p:nvPr>
            <p:ph type="dt" sz="half" idx="10"/>
          </p:nvPr>
        </p:nvSpPr>
        <p:spPr/>
        <p:txBody>
          <a:bodyPr/>
          <a:lstStyle/>
          <a:p>
            <a:fld id="{9610EAF8-6704-4FE7-85B0-3D21009953E4}" type="datetimeFigureOut">
              <a:rPr lang="en-US" smtClean="0"/>
              <a:t>3/19/2024</a:t>
            </a:fld>
            <a:endParaRPr lang="en-US"/>
          </a:p>
        </p:txBody>
      </p:sp>
      <p:sp>
        <p:nvSpPr>
          <p:cNvPr id="5" name="Footer Placeholder 4">
            <a:extLst>
              <a:ext uri="{FF2B5EF4-FFF2-40B4-BE49-F238E27FC236}">
                <a16:creationId xmlns:a16="http://schemas.microsoft.com/office/drawing/2014/main" id="{DB200A3B-8198-5A4A-FA52-96A2421B9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D7FA15-7411-60A8-00FE-406398FDB4A9}"/>
              </a:ext>
            </a:extLst>
          </p:cNvPr>
          <p:cNvSpPr>
            <a:spLocks noGrp="1"/>
          </p:cNvSpPr>
          <p:nvPr>
            <p:ph type="sldNum" sz="quarter" idx="12"/>
          </p:nvPr>
        </p:nvSpPr>
        <p:spPr/>
        <p:txBody>
          <a:bodyPr/>
          <a:lstStyle/>
          <a:p>
            <a:fld id="{5F0A439A-3CBD-4471-800B-65C56D0A57D7}" type="slidenum">
              <a:rPr lang="en-US" smtClean="0"/>
              <a:t>‹#›</a:t>
            </a:fld>
            <a:endParaRPr lang="en-US"/>
          </a:p>
        </p:txBody>
      </p:sp>
    </p:spTree>
    <p:extLst>
      <p:ext uri="{BB962C8B-B14F-4D97-AF65-F5344CB8AC3E}">
        <p14:creationId xmlns:p14="http://schemas.microsoft.com/office/powerpoint/2010/main" val="3671505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C441-E9ED-E908-5212-2A2BAD79BB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0A0B2-2158-4C2A-D7DA-62BCF6F439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6EC4CA-B7DC-ACEF-A468-8AC7B25F81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EE3123-1453-699A-55A6-6CBBF437CBC2}"/>
              </a:ext>
            </a:extLst>
          </p:cNvPr>
          <p:cNvSpPr>
            <a:spLocks noGrp="1"/>
          </p:cNvSpPr>
          <p:nvPr>
            <p:ph type="dt" sz="half" idx="10"/>
          </p:nvPr>
        </p:nvSpPr>
        <p:spPr/>
        <p:txBody>
          <a:bodyPr/>
          <a:lstStyle/>
          <a:p>
            <a:fld id="{9610EAF8-6704-4FE7-85B0-3D21009953E4}" type="datetimeFigureOut">
              <a:rPr lang="en-US" smtClean="0"/>
              <a:t>3/19/2024</a:t>
            </a:fld>
            <a:endParaRPr lang="en-US"/>
          </a:p>
        </p:txBody>
      </p:sp>
      <p:sp>
        <p:nvSpPr>
          <p:cNvPr id="6" name="Footer Placeholder 5">
            <a:extLst>
              <a:ext uri="{FF2B5EF4-FFF2-40B4-BE49-F238E27FC236}">
                <a16:creationId xmlns:a16="http://schemas.microsoft.com/office/drawing/2014/main" id="{2DB856A0-D466-70C2-7FCA-D8D928AE6B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E952FE-F6AC-9571-48A2-AE95E5075676}"/>
              </a:ext>
            </a:extLst>
          </p:cNvPr>
          <p:cNvSpPr>
            <a:spLocks noGrp="1"/>
          </p:cNvSpPr>
          <p:nvPr>
            <p:ph type="sldNum" sz="quarter" idx="12"/>
          </p:nvPr>
        </p:nvSpPr>
        <p:spPr/>
        <p:txBody>
          <a:bodyPr/>
          <a:lstStyle/>
          <a:p>
            <a:fld id="{5F0A439A-3CBD-4471-800B-65C56D0A57D7}" type="slidenum">
              <a:rPr lang="en-US" smtClean="0"/>
              <a:t>‹#›</a:t>
            </a:fld>
            <a:endParaRPr lang="en-US"/>
          </a:p>
        </p:txBody>
      </p:sp>
    </p:spTree>
    <p:extLst>
      <p:ext uri="{BB962C8B-B14F-4D97-AF65-F5344CB8AC3E}">
        <p14:creationId xmlns:p14="http://schemas.microsoft.com/office/powerpoint/2010/main" val="2571787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6F00-8806-E60E-8B55-8D31CAF5EA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64819C-B4CE-1284-B665-97CB7333D2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1DEB05-9F30-92DF-7713-C99DDCA2CF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3DEFDB-DBB4-E626-0C54-B2F16B4A8C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0CE57A-D379-3988-004A-A0D1F3FA36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339421-694F-C309-82B1-B8DC52812021}"/>
              </a:ext>
            </a:extLst>
          </p:cNvPr>
          <p:cNvSpPr>
            <a:spLocks noGrp="1"/>
          </p:cNvSpPr>
          <p:nvPr>
            <p:ph type="dt" sz="half" idx="10"/>
          </p:nvPr>
        </p:nvSpPr>
        <p:spPr/>
        <p:txBody>
          <a:bodyPr/>
          <a:lstStyle/>
          <a:p>
            <a:fld id="{9610EAF8-6704-4FE7-85B0-3D21009953E4}" type="datetimeFigureOut">
              <a:rPr lang="en-US" smtClean="0"/>
              <a:t>3/19/2024</a:t>
            </a:fld>
            <a:endParaRPr lang="en-US"/>
          </a:p>
        </p:txBody>
      </p:sp>
      <p:sp>
        <p:nvSpPr>
          <p:cNvPr id="8" name="Footer Placeholder 7">
            <a:extLst>
              <a:ext uri="{FF2B5EF4-FFF2-40B4-BE49-F238E27FC236}">
                <a16:creationId xmlns:a16="http://schemas.microsoft.com/office/drawing/2014/main" id="{C5A1E73F-9922-3866-B5F7-6BE8276BD6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1C75B6-3DC6-4851-2EF8-4EF63C569CFC}"/>
              </a:ext>
            </a:extLst>
          </p:cNvPr>
          <p:cNvSpPr>
            <a:spLocks noGrp="1"/>
          </p:cNvSpPr>
          <p:nvPr>
            <p:ph type="sldNum" sz="quarter" idx="12"/>
          </p:nvPr>
        </p:nvSpPr>
        <p:spPr/>
        <p:txBody>
          <a:bodyPr/>
          <a:lstStyle/>
          <a:p>
            <a:fld id="{5F0A439A-3CBD-4471-800B-65C56D0A57D7}" type="slidenum">
              <a:rPr lang="en-US" smtClean="0"/>
              <a:t>‹#›</a:t>
            </a:fld>
            <a:endParaRPr lang="en-US"/>
          </a:p>
        </p:txBody>
      </p:sp>
    </p:spTree>
    <p:extLst>
      <p:ext uri="{BB962C8B-B14F-4D97-AF65-F5344CB8AC3E}">
        <p14:creationId xmlns:p14="http://schemas.microsoft.com/office/powerpoint/2010/main" val="288661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3D3C9-FB98-3F00-C6FA-A70011469E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D46096-7443-E576-E430-4A62E5DEFBDE}"/>
              </a:ext>
            </a:extLst>
          </p:cNvPr>
          <p:cNvSpPr>
            <a:spLocks noGrp="1"/>
          </p:cNvSpPr>
          <p:nvPr>
            <p:ph type="dt" sz="half" idx="10"/>
          </p:nvPr>
        </p:nvSpPr>
        <p:spPr/>
        <p:txBody>
          <a:bodyPr/>
          <a:lstStyle/>
          <a:p>
            <a:fld id="{9610EAF8-6704-4FE7-85B0-3D21009953E4}" type="datetimeFigureOut">
              <a:rPr lang="en-US" smtClean="0"/>
              <a:t>3/19/2024</a:t>
            </a:fld>
            <a:endParaRPr lang="en-US"/>
          </a:p>
        </p:txBody>
      </p:sp>
      <p:sp>
        <p:nvSpPr>
          <p:cNvPr id="4" name="Footer Placeholder 3">
            <a:extLst>
              <a:ext uri="{FF2B5EF4-FFF2-40B4-BE49-F238E27FC236}">
                <a16:creationId xmlns:a16="http://schemas.microsoft.com/office/drawing/2014/main" id="{1DF2D98A-5B63-ECC6-4DA9-6BD60F317D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01FD2FE-0A4D-16D1-3615-C1B4760805B5}"/>
              </a:ext>
            </a:extLst>
          </p:cNvPr>
          <p:cNvSpPr>
            <a:spLocks noGrp="1"/>
          </p:cNvSpPr>
          <p:nvPr>
            <p:ph type="sldNum" sz="quarter" idx="12"/>
          </p:nvPr>
        </p:nvSpPr>
        <p:spPr/>
        <p:txBody>
          <a:bodyPr/>
          <a:lstStyle/>
          <a:p>
            <a:fld id="{5F0A439A-3CBD-4471-800B-65C56D0A57D7}" type="slidenum">
              <a:rPr lang="en-US" smtClean="0"/>
              <a:t>‹#›</a:t>
            </a:fld>
            <a:endParaRPr lang="en-US"/>
          </a:p>
        </p:txBody>
      </p:sp>
    </p:spTree>
    <p:extLst>
      <p:ext uri="{BB962C8B-B14F-4D97-AF65-F5344CB8AC3E}">
        <p14:creationId xmlns:p14="http://schemas.microsoft.com/office/powerpoint/2010/main" val="3601492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F63762-006C-7D77-6950-052AB7C39B52}"/>
              </a:ext>
            </a:extLst>
          </p:cNvPr>
          <p:cNvSpPr>
            <a:spLocks noGrp="1"/>
          </p:cNvSpPr>
          <p:nvPr>
            <p:ph type="dt" sz="half" idx="10"/>
          </p:nvPr>
        </p:nvSpPr>
        <p:spPr/>
        <p:txBody>
          <a:bodyPr/>
          <a:lstStyle/>
          <a:p>
            <a:fld id="{9610EAF8-6704-4FE7-85B0-3D21009953E4}" type="datetimeFigureOut">
              <a:rPr lang="en-US" smtClean="0"/>
              <a:t>3/19/2024</a:t>
            </a:fld>
            <a:endParaRPr lang="en-US"/>
          </a:p>
        </p:txBody>
      </p:sp>
      <p:sp>
        <p:nvSpPr>
          <p:cNvPr id="3" name="Footer Placeholder 2">
            <a:extLst>
              <a:ext uri="{FF2B5EF4-FFF2-40B4-BE49-F238E27FC236}">
                <a16:creationId xmlns:a16="http://schemas.microsoft.com/office/drawing/2014/main" id="{EB2F499B-06A1-6102-EDCF-5E1A8E877F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982CBB-7052-6A1C-5C47-B1C2983D4678}"/>
              </a:ext>
            </a:extLst>
          </p:cNvPr>
          <p:cNvSpPr>
            <a:spLocks noGrp="1"/>
          </p:cNvSpPr>
          <p:nvPr>
            <p:ph type="sldNum" sz="quarter" idx="12"/>
          </p:nvPr>
        </p:nvSpPr>
        <p:spPr/>
        <p:txBody>
          <a:bodyPr/>
          <a:lstStyle/>
          <a:p>
            <a:fld id="{5F0A439A-3CBD-4471-800B-65C56D0A57D7}" type="slidenum">
              <a:rPr lang="en-US" smtClean="0"/>
              <a:t>‹#›</a:t>
            </a:fld>
            <a:endParaRPr lang="en-US"/>
          </a:p>
        </p:txBody>
      </p:sp>
    </p:spTree>
    <p:extLst>
      <p:ext uri="{BB962C8B-B14F-4D97-AF65-F5344CB8AC3E}">
        <p14:creationId xmlns:p14="http://schemas.microsoft.com/office/powerpoint/2010/main" val="2788639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F25BD-4C22-5D30-62D6-979F32C69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AD7692-1373-32A8-7AB0-0F7206D43D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90B508-4BA2-2B29-9C2D-E7250E854C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9C89AB-42FF-2EA1-61C2-3E29B3C8E170}"/>
              </a:ext>
            </a:extLst>
          </p:cNvPr>
          <p:cNvSpPr>
            <a:spLocks noGrp="1"/>
          </p:cNvSpPr>
          <p:nvPr>
            <p:ph type="dt" sz="half" idx="10"/>
          </p:nvPr>
        </p:nvSpPr>
        <p:spPr/>
        <p:txBody>
          <a:bodyPr/>
          <a:lstStyle/>
          <a:p>
            <a:fld id="{9610EAF8-6704-4FE7-85B0-3D21009953E4}" type="datetimeFigureOut">
              <a:rPr lang="en-US" smtClean="0"/>
              <a:t>3/19/2024</a:t>
            </a:fld>
            <a:endParaRPr lang="en-US"/>
          </a:p>
        </p:txBody>
      </p:sp>
      <p:sp>
        <p:nvSpPr>
          <p:cNvPr id="6" name="Footer Placeholder 5">
            <a:extLst>
              <a:ext uri="{FF2B5EF4-FFF2-40B4-BE49-F238E27FC236}">
                <a16:creationId xmlns:a16="http://schemas.microsoft.com/office/drawing/2014/main" id="{0A0C4FFA-80E4-CF29-2956-5F809B1AD2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EE053-091E-1550-E229-D21F1410F606}"/>
              </a:ext>
            </a:extLst>
          </p:cNvPr>
          <p:cNvSpPr>
            <a:spLocks noGrp="1"/>
          </p:cNvSpPr>
          <p:nvPr>
            <p:ph type="sldNum" sz="quarter" idx="12"/>
          </p:nvPr>
        </p:nvSpPr>
        <p:spPr/>
        <p:txBody>
          <a:bodyPr/>
          <a:lstStyle/>
          <a:p>
            <a:fld id="{5F0A439A-3CBD-4471-800B-65C56D0A57D7}" type="slidenum">
              <a:rPr lang="en-US" smtClean="0"/>
              <a:t>‹#›</a:t>
            </a:fld>
            <a:endParaRPr lang="en-US"/>
          </a:p>
        </p:txBody>
      </p:sp>
    </p:spTree>
    <p:extLst>
      <p:ext uri="{BB962C8B-B14F-4D97-AF65-F5344CB8AC3E}">
        <p14:creationId xmlns:p14="http://schemas.microsoft.com/office/powerpoint/2010/main" val="374604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763D1-D6CA-4C67-2748-866F7FE379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FB0B00-7B61-86B0-00E6-77919668D7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43B27A-8230-DEBC-FEC3-096519293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A1130B-F935-B2EF-D227-4961293B240C}"/>
              </a:ext>
            </a:extLst>
          </p:cNvPr>
          <p:cNvSpPr>
            <a:spLocks noGrp="1"/>
          </p:cNvSpPr>
          <p:nvPr>
            <p:ph type="dt" sz="half" idx="10"/>
          </p:nvPr>
        </p:nvSpPr>
        <p:spPr/>
        <p:txBody>
          <a:bodyPr/>
          <a:lstStyle/>
          <a:p>
            <a:fld id="{9610EAF8-6704-4FE7-85B0-3D21009953E4}" type="datetimeFigureOut">
              <a:rPr lang="en-US" smtClean="0"/>
              <a:t>3/19/2024</a:t>
            </a:fld>
            <a:endParaRPr lang="en-US"/>
          </a:p>
        </p:txBody>
      </p:sp>
      <p:sp>
        <p:nvSpPr>
          <p:cNvPr id="6" name="Footer Placeholder 5">
            <a:extLst>
              <a:ext uri="{FF2B5EF4-FFF2-40B4-BE49-F238E27FC236}">
                <a16:creationId xmlns:a16="http://schemas.microsoft.com/office/drawing/2014/main" id="{2D396255-0F0B-E602-04C4-922F4A31CA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E4FA8A-6EAC-2BAD-CC2E-B2035C8561FF}"/>
              </a:ext>
            </a:extLst>
          </p:cNvPr>
          <p:cNvSpPr>
            <a:spLocks noGrp="1"/>
          </p:cNvSpPr>
          <p:nvPr>
            <p:ph type="sldNum" sz="quarter" idx="12"/>
          </p:nvPr>
        </p:nvSpPr>
        <p:spPr/>
        <p:txBody>
          <a:bodyPr/>
          <a:lstStyle/>
          <a:p>
            <a:fld id="{5F0A439A-3CBD-4471-800B-65C56D0A57D7}" type="slidenum">
              <a:rPr lang="en-US" smtClean="0"/>
              <a:t>‹#›</a:t>
            </a:fld>
            <a:endParaRPr lang="en-US"/>
          </a:p>
        </p:txBody>
      </p:sp>
    </p:spTree>
    <p:extLst>
      <p:ext uri="{BB962C8B-B14F-4D97-AF65-F5344CB8AC3E}">
        <p14:creationId xmlns:p14="http://schemas.microsoft.com/office/powerpoint/2010/main" val="3493580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F7F39C-5733-58D8-3CF7-A947D581CB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BB1D3C-6EA3-B9D8-4F71-77F2814FF3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EB147AB-1035-F544-8B70-79B17E5A1A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10EAF8-6704-4FE7-85B0-3D21009953E4}" type="datetimeFigureOut">
              <a:rPr lang="en-US" smtClean="0"/>
              <a:t>3/19/2024</a:t>
            </a:fld>
            <a:endParaRPr lang="en-US"/>
          </a:p>
        </p:txBody>
      </p:sp>
      <p:sp>
        <p:nvSpPr>
          <p:cNvPr id="5" name="Footer Placeholder 4">
            <a:extLst>
              <a:ext uri="{FF2B5EF4-FFF2-40B4-BE49-F238E27FC236}">
                <a16:creationId xmlns:a16="http://schemas.microsoft.com/office/drawing/2014/main" id="{411AEC4D-7521-BA1B-1AF5-C2482F23A8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9576E4-BB67-2B80-C617-6442BCB61B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A439A-3CBD-4471-800B-65C56D0A57D7}" type="slidenum">
              <a:rPr lang="en-US" smtClean="0"/>
              <a:t>‹#›</a:t>
            </a:fld>
            <a:endParaRPr lang="en-US"/>
          </a:p>
        </p:txBody>
      </p:sp>
    </p:spTree>
    <p:extLst>
      <p:ext uri="{BB962C8B-B14F-4D97-AF65-F5344CB8AC3E}">
        <p14:creationId xmlns:p14="http://schemas.microsoft.com/office/powerpoint/2010/main" val="3349558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g"/><Relationship Id="rId2" Type="http://schemas.openxmlformats.org/officeDocument/2006/relationships/image" Target="../media/image1.png"/><Relationship Id="rId16" Type="http://schemas.openxmlformats.org/officeDocument/2006/relationships/image" Target="../media/image15.jpg"/><Relationship Id="rId20"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jp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pn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png"/><Relationship Id="rId4" Type="http://schemas.openxmlformats.org/officeDocument/2006/relationships/image" Target="../media/image4.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1.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png"/><Relationship Id="rId7"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2.png"/><Relationship Id="rId4" Type="http://schemas.openxmlformats.org/officeDocument/2006/relationships/image" Target="../media/image4.png"/><Relationship Id="rId9"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1.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g"/><Relationship Id="rId2" Type="http://schemas.openxmlformats.org/officeDocument/2006/relationships/image" Target="../media/image1.png"/><Relationship Id="rId16" Type="http://schemas.openxmlformats.org/officeDocument/2006/relationships/image" Target="../media/image15.jpg"/><Relationship Id="rId20"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jp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g"/><Relationship Id="rId2" Type="http://schemas.openxmlformats.org/officeDocument/2006/relationships/image" Target="../media/image1.png"/><Relationship Id="rId16" Type="http://schemas.openxmlformats.org/officeDocument/2006/relationships/image" Target="../media/image15.jpg"/><Relationship Id="rId20"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jp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g"/><Relationship Id="rId2" Type="http://schemas.openxmlformats.org/officeDocument/2006/relationships/image" Target="../media/image1.png"/><Relationship Id="rId16" Type="http://schemas.openxmlformats.org/officeDocument/2006/relationships/image" Target="../media/image15.jpg"/><Relationship Id="rId20"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21.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g"/><Relationship Id="rId2" Type="http://schemas.openxmlformats.org/officeDocument/2006/relationships/image" Target="../media/image1.png"/><Relationship Id="rId16" Type="http://schemas.openxmlformats.org/officeDocument/2006/relationships/image" Target="../media/image15.jpg"/><Relationship Id="rId20"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jp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 Id="rId22"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58CE258C-644E-0758-4049-B0E77456AD45}"/>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13954" y="5014915"/>
            <a:ext cx="12238096" cy="1852385"/>
          </a:xfrm>
          <a:prstGeom prst="rect">
            <a:avLst/>
          </a:prstGeom>
        </p:spPr>
      </p:pic>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3">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476974" y="1626704"/>
            <a:ext cx="12210662" cy="1469057"/>
          </a:xfrm>
          <a:prstGeom prst="rect">
            <a:avLst/>
          </a:prstGeom>
        </p:spPr>
        <p:txBody>
          <a:bodyPr wrap="square" lIns="0" tIns="0" rIns="0" bIns="0" rtlCol="0" anchor="t">
            <a:spAutoFit/>
          </a:bodyPr>
          <a:lstStyle/>
          <a:p>
            <a:pPr algn="ctr">
              <a:lnSpc>
                <a:spcPts val="5900"/>
              </a:lnSpc>
            </a:pPr>
            <a:r>
              <a:rPr lang="en-US" sz="4400" b="1" dirty="0">
                <a:effectLst>
                  <a:outerShdw blurRad="38100" dist="38100" dir="2700000" algn="tl">
                    <a:srgbClr val="000000">
                      <a:alpha val="43137"/>
                    </a:srgbClr>
                  </a:outerShdw>
                </a:effectLst>
                <a:latin typeface="Lora Bold" panose="020B0604020202020204" charset="0"/>
                <a:cs typeface="Times New Roman" panose="02020603050405020304" pitchFamily="18" charset="0"/>
              </a:rPr>
              <a:t>Duct Design Manual Calculation</a:t>
            </a:r>
          </a:p>
          <a:p>
            <a:pPr algn="ctr">
              <a:lnSpc>
                <a:spcPts val="5900"/>
              </a:lnSpc>
            </a:pPr>
            <a:r>
              <a:rPr lang="en-US" sz="4400" b="1" dirty="0">
                <a:effectLst>
                  <a:outerShdw blurRad="38100" dist="38100" dir="2700000" algn="tl">
                    <a:srgbClr val="000000">
                      <a:alpha val="43137"/>
                    </a:srgbClr>
                  </a:outerShdw>
                </a:effectLst>
                <a:latin typeface="Lora Bold" panose="020B0604020202020204" charset="0"/>
                <a:cs typeface="Times New Roman" panose="02020603050405020304" pitchFamily="18" charset="0"/>
              </a:rPr>
              <a:t>(Air Distribution System)</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0">
            <a:extLst>
              <a:ext uri="{FF2B5EF4-FFF2-40B4-BE49-F238E27FC236}">
                <a16:creationId xmlns:a16="http://schemas.microsoft.com/office/drawing/2014/main" id="{6D5D1CE0-8AC1-CDC1-7152-DB455D78F899}"/>
              </a:ext>
            </a:extLst>
          </p:cNvPr>
          <p:cNvSpPr txBox="1"/>
          <p:nvPr/>
        </p:nvSpPr>
        <p:spPr>
          <a:xfrm>
            <a:off x="300324" y="3843548"/>
            <a:ext cx="12210662" cy="1538883"/>
          </a:xfrm>
          <a:prstGeom prst="rect">
            <a:avLst/>
          </a:prstGeom>
        </p:spPr>
        <p:txBody>
          <a:bodyPr wrap="square" lIns="0" tIns="0" rIns="0" bIns="0" rtlCol="0" anchor="t">
            <a:spAutoFit/>
          </a:bodyPr>
          <a:lstStyle/>
          <a:p>
            <a:r>
              <a:rPr lang="en-US" sz="2800" b="1" dirty="0">
                <a:solidFill>
                  <a:srgbClr val="FF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Engr. NICK JOHNSONN FERNANDEZ</a:t>
            </a:r>
          </a:p>
          <a:p>
            <a:r>
              <a:rPr lang="en-US" dirty="0">
                <a:solidFill>
                  <a:srgbClr val="FF0000"/>
                </a:solidFill>
                <a:latin typeface="Lora Bold" panose="020B0604020202020204" charset="0"/>
                <a:cs typeface="Times New Roman" panose="02020603050405020304" pitchFamily="18" charset="0"/>
              </a:rPr>
              <a:t>Technical Committee Member, PSIM Makati</a:t>
            </a:r>
          </a:p>
          <a:p>
            <a:r>
              <a:rPr lang="en-US" dirty="0">
                <a:solidFill>
                  <a:srgbClr val="FF0000"/>
                </a:solidFill>
                <a:latin typeface="Lora Bold" panose="020B0604020202020204" charset="0"/>
                <a:cs typeface="Times New Roman" panose="02020603050405020304" pitchFamily="18" charset="0"/>
              </a:rPr>
              <a:t>Partner Consultant, </a:t>
            </a:r>
            <a:r>
              <a:rPr lang="en-US" b="1" dirty="0">
                <a:solidFill>
                  <a:srgbClr val="FF0000"/>
                </a:solidFill>
                <a:latin typeface="Lora Bold" panose="020B0604020202020204" charset="0"/>
                <a:cs typeface="Times New Roman" panose="02020603050405020304" pitchFamily="18" charset="0"/>
              </a:rPr>
              <a:t>RBSanchez</a:t>
            </a:r>
            <a:r>
              <a:rPr lang="en-US" dirty="0">
                <a:solidFill>
                  <a:srgbClr val="FF0000"/>
                </a:solidFill>
                <a:latin typeface="Lora Bold" panose="020B0604020202020204" charset="0"/>
                <a:cs typeface="Times New Roman" panose="02020603050405020304" pitchFamily="18" charset="0"/>
              </a:rPr>
              <a:t> PME Consultants and Associates, Inc.</a:t>
            </a:r>
          </a:p>
          <a:p>
            <a:r>
              <a:rPr lang="en-US" dirty="0">
                <a:solidFill>
                  <a:srgbClr val="FF0000"/>
                </a:solidFill>
                <a:latin typeface="Lora Bold" panose="020B0604020202020204" charset="0"/>
                <a:cs typeface="Times New Roman" panose="02020603050405020304" pitchFamily="18" charset="0"/>
              </a:rPr>
              <a:t>Technical Design &amp; Operations Consultant, Metallurgical and Mining</a:t>
            </a:r>
          </a:p>
          <a:p>
            <a:endParaRPr lang="en-US" dirty="0">
              <a:solidFill>
                <a:srgbClr val="FF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endParaRPr>
          </a:p>
        </p:txBody>
      </p:sp>
      <p:grpSp>
        <p:nvGrpSpPr>
          <p:cNvPr id="3" name="Group 2">
            <a:extLst>
              <a:ext uri="{FF2B5EF4-FFF2-40B4-BE49-F238E27FC236}">
                <a16:creationId xmlns:a16="http://schemas.microsoft.com/office/drawing/2014/main" id="{19E53ACE-087F-C2C4-15D7-CC2252B7846C}"/>
              </a:ext>
            </a:extLst>
          </p:cNvPr>
          <p:cNvGrpSpPr/>
          <p:nvPr/>
        </p:nvGrpSpPr>
        <p:grpSpPr>
          <a:xfrm>
            <a:off x="5709015" y="127559"/>
            <a:ext cx="773970" cy="1112937"/>
            <a:chOff x="5523555" y="0"/>
            <a:chExt cx="773970" cy="1112937"/>
          </a:xfrm>
        </p:grpSpPr>
        <p:pic>
          <p:nvPicPr>
            <p:cNvPr id="4" name="Picture 3">
              <a:extLst>
                <a:ext uri="{FF2B5EF4-FFF2-40B4-BE49-F238E27FC236}">
                  <a16:creationId xmlns:a16="http://schemas.microsoft.com/office/drawing/2014/main" id="{DB0E5612-63BB-A9F4-F37B-2938E9266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47C41032-77CB-7B02-4B5C-7989662E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sp>
        <p:nvSpPr>
          <p:cNvPr id="8" name="TextBox 7">
            <a:extLst>
              <a:ext uri="{FF2B5EF4-FFF2-40B4-BE49-F238E27FC236}">
                <a16:creationId xmlns:a16="http://schemas.microsoft.com/office/drawing/2014/main" id="{9B272F46-AAB6-19B8-BD5E-B6A185CBF750}"/>
              </a:ext>
            </a:extLst>
          </p:cNvPr>
          <p:cNvSpPr txBox="1"/>
          <p:nvPr/>
        </p:nvSpPr>
        <p:spPr>
          <a:xfrm>
            <a:off x="4655889" y="5444347"/>
            <a:ext cx="6308520" cy="369332"/>
          </a:xfrm>
          <a:prstGeom prst="rect">
            <a:avLst/>
          </a:prstGeom>
          <a:noFill/>
        </p:spPr>
        <p:txBody>
          <a:bodyPr wrap="square">
            <a:spAutoFit/>
          </a:bodyPr>
          <a:lstStyle/>
          <a:p>
            <a:pPr algn="ctr"/>
            <a:r>
              <a:rPr lang="en-US" sz="1800" b="1" dirty="0">
                <a:ln w="3175">
                  <a:noFill/>
                </a:ln>
                <a:solidFill>
                  <a:schemeClr val="tx1"/>
                </a:solidFill>
                <a:effectLst/>
                <a:latin typeface="Courier New" panose="02070309020205020404" pitchFamily="49" charset="0"/>
                <a:cs typeface="Courier New" panose="02070309020205020404" pitchFamily="49" charset="0"/>
              </a:rPr>
              <a:t>Technical Seminar Partners:  </a:t>
            </a:r>
            <a:endParaRPr lang="en-PH" sz="1800" dirty="0">
              <a:solidFill>
                <a:schemeClr val="tx1"/>
              </a:solidFill>
            </a:endParaRPr>
          </a:p>
        </p:txBody>
      </p:sp>
      <p:grpSp>
        <p:nvGrpSpPr>
          <p:cNvPr id="9" name="Group 8">
            <a:extLst>
              <a:ext uri="{FF2B5EF4-FFF2-40B4-BE49-F238E27FC236}">
                <a16:creationId xmlns:a16="http://schemas.microsoft.com/office/drawing/2014/main" id="{814B8969-56EC-D8DA-A3B8-99BDF2317910}"/>
              </a:ext>
            </a:extLst>
          </p:cNvPr>
          <p:cNvGrpSpPr/>
          <p:nvPr/>
        </p:nvGrpSpPr>
        <p:grpSpPr>
          <a:xfrm>
            <a:off x="4801545" y="5776893"/>
            <a:ext cx="7297994" cy="574622"/>
            <a:chOff x="4652968" y="5647034"/>
            <a:chExt cx="7598173" cy="674576"/>
          </a:xfrm>
        </p:grpSpPr>
        <p:pic>
          <p:nvPicPr>
            <p:cNvPr id="10" name="Picture 9">
              <a:extLst>
                <a:ext uri="{FF2B5EF4-FFF2-40B4-BE49-F238E27FC236}">
                  <a16:creationId xmlns:a16="http://schemas.microsoft.com/office/drawing/2014/main" id="{A061FEEC-AF66-7A70-B133-069F1D6F5997}"/>
                </a:ext>
              </a:extLst>
            </p:cNvPr>
            <p:cNvPicPr>
              <a:picLocks noChangeAspect="1"/>
            </p:cNvPicPr>
            <p:nvPr userDrawn="1"/>
          </p:nvPicPr>
          <p:blipFill>
            <a:blip r:embed="rId6"/>
            <a:stretch>
              <a:fillRect/>
            </a:stretch>
          </p:blipFill>
          <p:spPr>
            <a:xfrm>
              <a:off x="4652968" y="5647034"/>
              <a:ext cx="937731" cy="625558"/>
            </a:xfrm>
            <a:prstGeom prst="rect">
              <a:avLst/>
            </a:prstGeom>
          </p:spPr>
        </p:pic>
        <p:pic>
          <p:nvPicPr>
            <p:cNvPr id="11" name="Picture 10">
              <a:extLst>
                <a:ext uri="{FF2B5EF4-FFF2-40B4-BE49-F238E27FC236}">
                  <a16:creationId xmlns:a16="http://schemas.microsoft.com/office/drawing/2014/main" id="{54459F0A-AC01-F9F0-D42F-26AFCF31E67C}"/>
                </a:ext>
              </a:extLst>
            </p:cNvPr>
            <p:cNvPicPr>
              <a:picLocks noChangeAspect="1"/>
            </p:cNvPicPr>
            <p:nvPr userDrawn="1"/>
          </p:nvPicPr>
          <p:blipFill rotWithShape="1">
            <a:blip r:embed="rId7"/>
            <a:srcRect l="14040" r="12724"/>
            <a:stretch/>
          </p:blipFill>
          <p:spPr>
            <a:xfrm>
              <a:off x="5628354" y="5652565"/>
              <a:ext cx="1128081" cy="623393"/>
            </a:xfrm>
            <a:prstGeom prst="rect">
              <a:avLst/>
            </a:prstGeom>
          </p:spPr>
        </p:pic>
        <p:pic>
          <p:nvPicPr>
            <p:cNvPr id="12" name="Picture 11">
              <a:extLst>
                <a:ext uri="{FF2B5EF4-FFF2-40B4-BE49-F238E27FC236}">
                  <a16:creationId xmlns:a16="http://schemas.microsoft.com/office/drawing/2014/main" id="{813C8F60-498F-6F4E-E307-776B2EBF513B}"/>
                </a:ext>
              </a:extLst>
            </p:cNvPr>
            <p:cNvPicPr>
              <a:picLocks noChangeAspect="1"/>
            </p:cNvPicPr>
            <p:nvPr userDrawn="1"/>
          </p:nvPicPr>
          <p:blipFill rotWithShape="1">
            <a:blip r:embed="rId8"/>
            <a:srcRect l="7819" t="12713" r="6716" b="9282"/>
            <a:stretch/>
          </p:blipFill>
          <p:spPr>
            <a:xfrm>
              <a:off x="6800114" y="5674453"/>
              <a:ext cx="944370" cy="625558"/>
            </a:xfrm>
            <a:prstGeom prst="rect">
              <a:avLst/>
            </a:prstGeom>
          </p:spPr>
        </p:pic>
        <p:pic>
          <p:nvPicPr>
            <p:cNvPr id="13" name="Picture 12">
              <a:extLst>
                <a:ext uri="{FF2B5EF4-FFF2-40B4-BE49-F238E27FC236}">
                  <a16:creationId xmlns:a16="http://schemas.microsoft.com/office/drawing/2014/main" id="{ADAD63C7-1FE9-19C2-D0C6-1743997D35EF}"/>
                </a:ext>
              </a:extLst>
            </p:cNvPr>
            <p:cNvPicPr>
              <a:picLocks noChangeAspect="1"/>
            </p:cNvPicPr>
            <p:nvPr userDrawn="1"/>
          </p:nvPicPr>
          <p:blipFill rotWithShape="1">
            <a:blip r:embed="rId9"/>
            <a:srcRect l="9503" r="13821"/>
            <a:stretch/>
          </p:blipFill>
          <p:spPr>
            <a:xfrm>
              <a:off x="7791344" y="5677256"/>
              <a:ext cx="724111" cy="625559"/>
            </a:xfrm>
            <a:prstGeom prst="rect">
              <a:avLst/>
            </a:prstGeom>
          </p:spPr>
        </p:pic>
        <p:pic>
          <p:nvPicPr>
            <p:cNvPr id="14" name="Picture 13">
              <a:extLst>
                <a:ext uri="{FF2B5EF4-FFF2-40B4-BE49-F238E27FC236}">
                  <a16:creationId xmlns:a16="http://schemas.microsoft.com/office/drawing/2014/main" id="{B512D260-B97A-F298-E7CD-63F1F4B54E6A}"/>
                </a:ext>
              </a:extLst>
            </p:cNvPr>
            <p:cNvPicPr>
              <a:picLocks noChangeAspect="1"/>
            </p:cNvPicPr>
            <p:nvPr userDrawn="1"/>
          </p:nvPicPr>
          <p:blipFill rotWithShape="1">
            <a:blip r:embed="rId10"/>
            <a:srcRect l="6056" r="1921"/>
            <a:stretch/>
          </p:blipFill>
          <p:spPr>
            <a:xfrm>
              <a:off x="11195017" y="5697265"/>
              <a:ext cx="1056124" cy="615711"/>
            </a:xfrm>
            <a:prstGeom prst="rect">
              <a:avLst/>
            </a:prstGeom>
          </p:spPr>
        </p:pic>
        <p:pic>
          <p:nvPicPr>
            <p:cNvPr id="15" name="Picture 14">
              <a:extLst>
                <a:ext uri="{FF2B5EF4-FFF2-40B4-BE49-F238E27FC236}">
                  <a16:creationId xmlns:a16="http://schemas.microsoft.com/office/drawing/2014/main" id="{01D6450A-3483-B43D-064D-D0751EFD1F6F}"/>
                </a:ext>
              </a:extLst>
            </p:cNvPr>
            <p:cNvPicPr>
              <a:picLocks noChangeAspect="1"/>
            </p:cNvPicPr>
            <p:nvPr userDrawn="1"/>
          </p:nvPicPr>
          <p:blipFill>
            <a:blip r:embed="rId11"/>
            <a:stretch>
              <a:fillRect/>
            </a:stretch>
          </p:blipFill>
          <p:spPr>
            <a:xfrm>
              <a:off x="8558863" y="5689116"/>
              <a:ext cx="787848" cy="626151"/>
            </a:xfrm>
            <a:prstGeom prst="rect">
              <a:avLst/>
            </a:prstGeom>
          </p:spPr>
        </p:pic>
        <p:pic>
          <p:nvPicPr>
            <p:cNvPr id="16" name="Picture 15">
              <a:extLst>
                <a:ext uri="{FF2B5EF4-FFF2-40B4-BE49-F238E27FC236}">
                  <a16:creationId xmlns:a16="http://schemas.microsoft.com/office/drawing/2014/main" id="{ACAC97E8-A46F-35D3-3386-290F19846E65}"/>
                </a:ext>
              </a:extLst>
            </p:cNvPr>
            <p:cNvPicPr>
              <a:picLocks noChangeAspect="1"/>
            </p:cNvPicPr>
            <p:nvPr userDrawn="1"/>
          </p:nvPicPr>
          <p:blipFill rotWithShape="1">
            <a:blip r:embed="rId12"/>
            <a:srcRect l="2097" t="18983" r="11573"/>
            <a:stretch/>
          </p:blipFill>
          <p:spPr>
            <a:xfrm>
              <a:off x="9394189" y="5695285"/>
              <a:ext cx="1763173" cy="626325"/>
            </a:xfrm>
            <a:prstGeom prst="rect">
              <a:avLst/>
            </a:prstGeom>
          </p:spPr>
        </p:pic>
      </p:grpSp>
      <p:grpSp>
        <p:nvGrpSpPr>
          <p:cNvPr id="23" name="Group 22">
            <a:extLst>
              <a:ext uri="{FF2B5EF4-FFF2-40B4-BE49-F238E27FC236}">
                <a16:creationId xmlns:a16="http://schemas.microsoft.com/office/drawing/2014/main" id="{40CA308E-7803-7543-E163-4D05649E3A3D}"/>
              </a:ext>
            </a:extLst>
          </p:cNvPr>
          <p:cNvGrpSpPr/>
          <p:nvPr/>
        </p:nvGrpSpPr>
        <p:grpSpPr>
          <a:xfrm>
            <a:off x="5251887" y="6384297"/>
            <a:ext cx="6340499" cy="410194"/>
            <a:chOff x="5372054" y="6447253"/>
            <a:chExt cx="6340499" cy="410194"/>
          </a:xfrm>
        </p:grpSpPr>
        <p:pic>
          <p:nvPicPr>
            <p:cNvPr id="24" name="Picture 23">
              <a:extLst>
                <a:ext uri="{FF2B5EF4-FFF2-40B4-BE49-F238E27FC236}">
                  <a16:creationId xmlns:a16="http://schemas.microsoft.com/office/drawing/2014/main" id="{15972571-5D0C-1BD7-7DAC-75F23FCFEEB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23891" b="22751"/>
            <a:stretch/>
          </p:blipFill>
          <p:spPr>
            <a:xfrm>
              <a:off x="5372054" y="6447253"/>
              <a:ext cx="853207" cy="410194"/>
            </a:xfrm>
            <a:prstGeom prst="rect">
              <a:avLst/>
            </a:prstGeom>
          </p:spPr>
        </p:pic>
        <p:grpSp>
          <p:nvGrpSpPr>
            <p:cNvPr id="25" name="Group 24">
              <a:extLst>
                <a:ext uri="{FF2B5EF4-FFF2-40B4-BE49-F238E27FC236}">
                  <a16:creationId xmlns:a16="http://schemas.microsoft.com/office/drawing/2014/main" id="{FD59E131-3CDB-BE46-C098-65205F3C4CEC}"/>
                </a:ext>
              </a:extLst>
            </p:cNvPr>
            <p:cNvGrpSpPr/>
            <p:nvPr userDrawn="1"/>
          </p:nvGrpSpPr>
          <p:grpSpPr>
            <a:xfrm>
              <a:off x="6247473" y="6509600"/>
              <a:ext cx="5465080" cy="329616"/>
              <a:chOff x="6247473" y="6509600"/>
              <a:chExt cx="5465080" cy="329616"/>
            </a:xfrm>
          </p:grpSpPr>
          <p:pic>
            <p:nvPicPr>
              <p:cNvPr id="26" name="Picture 25">
                <a:extLst>
                  <a:ext uri="{FF2B5EF4-FFF2-40B4-BE49-F238E27FC236}">
                    <a16:creationId xmlns:a16="http://schemas.microsoft.com/office/drawing/2014/main" id="{AE655B4E-36F2-24DA-7F6B-8E6EED800C6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247473" y="6515552"/>
                <a:ext cx="549728" cy="318144"/>
              </a:xfrm>
              <a:prstGeom prst="rect">
                <a:avLst/>
              </a:prstGeom>
            </p:spPr>
          </p:pic>
          <p:pic>
            <p:nvPicPr>
              <p:cNvPr id="27" name="Picture 26">
                <a:extLst>
                  <a:ext uri="{FF2B5EF4-FFF2-40B4-BE49-F238E27FC236}">
                    <a16:creationId xmlns:a16="http://schemas.microsoft.com/office/drawing/2014/main" id="{8CA481DB-E0AD-CCD3-6BAE-C5D8E6D85C0D}"/>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817378" y="6527978"/>
                <a:ext cx="769843" cy="291424"/>
              </a:xfrm>
              <a:prstGeom prst="rect">
                <a:avLst/>
              </a:prstGeom>
            </p:spPr>
          </p:pic>
          <p:pic>
            <p:nvPicPr>
              <p:cNvPr id="28" name="Picture 27">
                <a:extLst>
                  <a:ext uri="{FF2B5EF4-FFF2-40B4-BE49-F238E27FC236}">
                    <a16:creationId xmlns:a16="http://schemas.microsoft.com/office/drawing/2014/main" id="{9302FD99-5604-0A18-ABFA-1692F31CF0A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542062" y="6515552"/>
                <a:ext cx="1221017" cy="313488"/>
              </a:xfrm>
              <a:prstGeom prst="rect">
                <a:avLst/>
              </a:prstGeom>
            </p:spPr>
          </p:pic>
          <p:pic>
            <p:nvPicPr>
              <p:cNvPr id="29" name="Picture 28">
                <a:extLst>
                  <a:ext uri="{FF2B5EF4-FFF2-40B4-BE49-F238E27FC236}">
                    <a16:creationId xmlns:a16="http://schemas.microsoft.com/office/drawing/2014/main" id="{373DB47F-3F3D-4EB2-D4E0-1B7AC063C62D}"/>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t="29105"/>
              <a:stretch/>
            </p:blipFill>
            <p:spPr>
              <a:xfrm>
                <a:off x="10575160" y="6509600"/>
                <a:ext cx="475088" cy="324096"/>
              </a:xfrm>
              <a:prstGeom prst="rect">
                <a:avLst/>
              </a:prstGeom>
            </p:spPr>
          </p:pic>
          <p:pic>
            <p:nvPicPr>
              <p:cNvPr id="30" name="Picture 29">
                <a:extLst>
                  <a:ext uri="{FF2B5EF4-FFF2-40B4-BE49-F238E27FC236}">
                    <a16:creationId xmlns:a16="http://schemas.microsoft.com/office/drawing/2014/main" id="{E5A1B511-85B2-DCA4-6457-C1EAD8EE75A7}"/>
                  </a:ext>
                </a:extLst>
              </p:cNvPr>
              <p:cNvPicPr>
                <a:picLocks noChangeAspect="1"/>
              </p:cNvPicPr>
              <p:nvPr userDrawn="1"/>
            </p:nvPicPr>
            <p:blipFill>
              <a:blip r:embed="rId18"/>
              <a:stretch>
                <a:fillRect/>
              </a:stretch>
            </p:blipFill>
            <p:spPr>
              <a:xfrm>
                <a:off x="11077093" y="6509600"/>
                <a:ext cx="635460" cy="324096"/>
              </a:xfrm>
              <a:prstGeom prst="rect">
                <a:avLst/>
              </a:prstGeom>
            </p:spPr>
          </p:pic>
          <p:pic>
            <p:nvPicPr>
              <p:cNvPr id="31" name="Picture 30">
                <a:extLst>
                  <a:ext uri="{FF2B5EF4-FFF2-40B4-BE49-F238E27FC236}">
                    <a16:creationId xmlns:a16="http://schemas.microsoft.com/office/drawing/2014/main" id="{6897B10F-08C8-CC13-225C-8F8BA4FFC71E}"/>
                  </a:ext>
                </a:extLst>
              </p:cNvPr>
              <p:cNvPicPr>
                <a:picLocks noChangeAspect="1"/>
              </p:cNvPicPr>
              <p:nvPr userDrawn="1"/>
            </p:nvPicPr>
            <p:blipFill rotWithShape="1">
              <a:blip r:embed="rId19"/>
              <a:srcRect l="13315" t="6588" r="14439" b="18316"/>
              <a:stretch/>
            </p:blipFill>
            <p:spPr>
              <a:xfrm>
                <a:off x="7612047" y="6516713"/>
                <a:ext cx="902215" cy="318145"/>
              </a:xfrm>
              <a:prstGeom prst="rect">
                <a:avLst/>
              </a:prstGeom>
            </p:spPr>
          </p:pic>
          <p:pic>
            <p:nvPicPr>
              <p:cNvPr id="32" name="Picture 31">
                <a:extLst>
                  <a:ext uri="{FF2B5EF4-FFF2-40B4-BE49-F238E27FC236}">
                    <a16:creationId xmlns:a16="http://schemas.microsoft.com/office/drawing/2014/main" id="{96C60D1B-A2EF-0AC5-A0E3-294123CA34F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794834" y="6515120"/>
                <a:ext cx="753481" cy="324096"/>
              </a:xfrm>
              <a:prstGeom prst="rect">
                <a:avLst/>
              </a:prstGeom>
            </p:spPr>
          </p:pic>
        </p:grpSp>
      </p:grpSp>
      <p:sp>
        <p:nvSpPr>
          <p:cNvPr id="37" name="TextBox 36">
            <a:extLst>
              <a:ext uri="{FF2B5EF4-FFF2-40B4-BE49-F238E27FC236}">
                <a16:creationId xmlns:a16="http://schemas.microsoft.com/office/drawing/2014/main" id="{45F50297-1E8A-FA12-99C1-5D5F64AC863B}"/>
              </a:ext>
            </a:extLst>
          </p:cNvPr>
          <p:cNvSpPr txBox="1"/>
          <p:nvPr/>
        </p:nvSpPr>
        <p:spPr>
          <a:xfrm>
            <a:off x="26078" y="5403808"/>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38" name="Picture 4">
            <a:extLst>
              <a:ext uri="{FF2B5EF4-FFF2-40B4-BE49-F238E27FC236}">
                <a16:creationId xmlns:a16="http://schemas.microsoft.com/office/drawing/2014/main" id="{730B4817-FFA7-F35E-FBC3-AC8A3E8E127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2421" y="6019127"/>
            <a:ext cx="1430150" cy="8640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34F9FFA2-2F53-D0E8-0601-FB9179228F7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28890" y="5990507"/>
            <a:ext cx="1534690" cy="8280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8E5A2264-5222-77C5-040E-270CE8C29910}"/>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b="47787"/>
          <a:stretch/>
        </p:blipFill>
        <p:spPr bwMode="auto">
          <a:xfrm>
            <a:off x="1535946" y="5918314"/>
            <a:ext cx="1607976" cy="89622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80EB4717-4209-7A97-9D58-7EEE5B5A2689}"/>
              </a:ext>
            </a:extLst>
          </p:cNvPr>
          <p:cNvGrpSpPr/>
          <p:nvPr/>
        </p:nvGrpSpPr>
        <p:grpSpPr>
          <a:xfrm>
            <a:off x="10219357" y="3095761"/>
            <a:ext cx="1731564" cy="2062103"/>
            <a:chOff x="10134234" y="3282376"/>
            <a:chExt cx="1731564" cy="2062103"/>
          </a:xfrm>
        </p:grpSpPr>
        <p:pic>
          <p:nvPicPr>
            <p:cNvPr id="33" name="Picture 32" descr="A screenshot of a qr code&#10;&#10;Description automatically generated">
              <a:extLst>
                <a:ext uri="{FF2B5EF4-FFF2-40B4-BE49-F238E27FC236}">
                  <a16:creationId xmlns:a16="http://schemas.microsoft.com/office/drawing/2014/main" id="{20884FC8-B59A-AD9A-040F-620521232C0B}"/>
                </a:ext>
              </a:extLst>
            </p:cNvPr>
            <p:cNvPicPr>
              <a:picLocks noChangeAspect="1"/>
            </p:cNvPicPr>
            <p:nvPr/>
          </p:nvPicPr>
          <p:blipFill rotWithShape="1">
            <a:blip r:embed="rId24">
              <a:extLst>
                <a:ext uri="{28A0092B-C50C-407E-A947-70E740481C1C}">
                  <a14:useLocalDpi xmlns:a14="http://schemas.microsoft.com/office/drawing/2010/main" val="0"/>
                </a:ext>
              </a:extLst>
            </a:blip>
            <a:srcRect l="26464" t="37412" r="26263" b="8590"/>
            <a:stretch/>
          </p:blipFill>
          <p:spPr>
            <a:xfrm>
              <a:off x="10405469" y="3829677"/>
              <a:ext cx="1189094" cy="1185238"/>
            </a:xfrm>
            <a:prstGeom prst="rect">
              <a:avLst/>
            </a:prstGeom>
          </p:spPr>
        </p:pic>
        <p:sp>
          <p:nvSpPr>
            <p:cNvPr id="34" name="TextBox 33">
              <a:extLst>
                <a:ext uri="{FF2B5EF4-FFF2-40B4-BE49-F238E27FC236}">
                  <a16:creationId xmlns:a16="http://schemas.microsoft.com/office/drawing/2014/main" id="{FF552FB4-4C1C-F083-5C57-855EC2B607BB}"/>
                </a:ext>
              </a:extLst>
            </p:cNvPr>
            <p:cNvSpPr txBox="1"/>
            <p:nvPr/>
          </p:nvSpPr>
          <p:spPr>
            <a:xfrm>
              <a:off x="10134234" y="3282376"/>
              <a:ext cx="1731564" cy="2062103"/>
            </a:xfrm>
            <a:prstGeom prst="rect">
              <a:avLst/>
            </a:prstGeom>
            <a:noFill/>
          </p:spPr>
          <p:txBody>
            <a:bodyPr wrap="none" rtlCol="0">
              <a:spAutoFit/>
            </a:bodyPr>
            <a:lstStyle/>
            <a:p>
              <a:pPr algn="ctr"/>
              <a:r>
                <a:rPr lang="en-US" sz="1600" dirty="0">
                  <a:latin typeface="Bahnschrift Condensed" panose="020B0502040204020203" pitchFamily="34" charset="0"/>
                </a:rPr>
                <a:t>Follow me on LinkedIn</a:t>
              </a:r>
            </a:p>
            <a:p>
              <a:pPr algn="ctr"/>
              <a:r>
                <a:rPr lang="en-US" sz="1600" dirty="0">
                  <a:latin typeface="Bahnschrift Condensed" panose="020B0502040204020203" pitchFamily="34" charset="0"/>
                </a:rPr>
                <a:t>Scan the code using</a:t>
              </a: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r>
                <a:rPr lang="en-US" sz="1600" dirty="0">
                  <a:latin typeface="Bahnschrift Condensed" panose="020B0502040204020203" pitchFamily="34" charset="0"/>
                </a:rPr>
                <a:t>LinkedIn Mobile</a:t>
              </a:r>
            </a:p>
          </p:txBody>
        </p:sp>
      </p:grpSp>
    </p:spTree>
    <p:extLst>
      <p:ext uri="{BB962C8B-B14F-4D97-AF65-F5344CB8AC3E}">
        <p14:creationId xmlns:p14="http://schemas.microsoft.com/office/powerpoint/2010/main" val="427134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Pressure Loss</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56242" y="1580829"/>
                <a:ext cx="11387890" cy="3889840"/>
              </a:xfrm>
            </p:spPr>
            <p:txBody>
              <a:bodyPr>
                <a:normAutofit/>
              </a:bodyPr>
              <a:lstStyle/>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The basis of duct design is the identification and summation of pressure loss in each sections of the duct. The pressure loss can be determined using the Darcy-</a:t>
                </a:r>
                <a:r>
                  <a:rPr lang="en-US" sz="3200" dirty="0" err="1">
                    <a:latin typeface="Tahoma" panose="020B0604030504040204" pitchFamily="34" charset="0"/>
                    <a:ea typeface="Tahoma" panose="020B0604030504040204" pitchFamily="34" charset="0"/>
                    <a:cs typeface="Tahoma" panose="020B0604030504040204" pitchFamily="34" charset="0"/>
                  </a:rPr>
                  <a:t>Weisbach</a:t>
                </a:r>
                <a:r>
                  <a:rPr lang="en-US" sz="3200" dirty="0">
                    <a:latin typeface="Tahoma" panose="020B0604030504040204" pitchFamily="34" charset="0"/>
                    <a:ea typeface="Tahoma" panose="020B0604030504040204" pitchFamily="34" charset="0"/>
                    <a:cs typeface="Tahoma" panose="020B0604030504040204" pitchFamily="34" charset="0"/>
                  </a:rPr>
                  <a:t> equation which states that:</a:t>
                </a:r>
              </a:p>
              <a:p>
                <a:pPr marL="9144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𝑡</m:t>
                          </m:r>
                        </m:sub>
                      </m:sSub>
                      <m:r>
                        <a:rPr lang="en-US" sz="4000" i="1">
                          <a:latin typeface="Cambria Math" panose="02040503050406030204" pitchFamily="18" charset="0"/>
                        </a:rPr>
                        <m:t>=</m:t>
                      </m:r>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𝑓𝑟𝑖𝑐𝑡𝑖𝑜𝑛</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𝑑𝑦𝑛𝑎𝑚𝑖𝑐</m:t>
                          </m:r>
                        </m:sub>
                      </m:sSub>
                    </m:oMath>
                  </m:oMathPara>
                </a14:m>
                <a:endParaRPr lang="en-US" sz="4000" dirty="0"/>
              </a:p>
            </p:txBody>
          </p:sp>
        </mc:Choice>
        <mc:Fallback xmlns="">
          <p:sp>
            <p:nvSpPr>
              <p:cNvPr id="4" name="Content Placeholder 2">
                <a:extLst>
                  <a:ext uri="{FF2B5EF4-FFF2-40B4-BE49-F238E27FC236}">
                    <a16:creationId xmlns:a16="http://schemas.microsoft.com/office/drawing/2014/main" id="{72C500C0-8802-F783-B947-BB5C91FF6590}"/>
                  </a:ext>
                </a:extLst>
              </p:cNvPr>
              <p:cNvSpPr>
                <a:spLocks noGrp="1" noRot="1" noChangeAspect="1" noMove="1" noResize="1" noEditPoints="1" noAdjustHandles="1" noChangeArrowheads="1" noChangeShapeType="1" noTextEdit="1"/>
              </p:cNvSpPr>
              <p:nvPr>
                <p:ph idx="1"/>
              </p:nvPr>
            </p:nvSpPr>
            <p:spPr>
              <a:xfrm>
                <a:off x="256242" y="1580829"/>
                <a:ext cx="11387890" cy="3889840"/>
              </a:xfrm>
              <a:blipFill>
                <a:blip r:embed="rId3"/>
                <a:stretch>
                  <a:fillRect t="-329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2321587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Pressure Loss</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56242" y="1580829"/>
                <a:ext cx="11387890" cy="3889840"/>
              </a:xfrm>
            </p:spPr>
            <p:txBody>
              <a:bodyPr>
                <a:normAutofit/>
              </a:bodyPr>
              <a:lstStyle/>
              <a:p>
                <a:pPr marL="571500" lvl="2" indent="0">
                  <a:lnSpc>
                    <a:spcPct val="150000"/>
                  </a:lnSpc>
                  <a:spcAft>
                    <a:spcPts val="200"/>
                  </a:spcAft>
                  <a:buNone/>
                </a:pPr>
                <a:r>
                  <a:rPr lang="en-US" sz="3200" dirty="0">
                    <a:latin typeface="Tahoma" panose="020B0604030504040204" pitchFamily="34" charset="0"/>
                    <a:ea typeface="Tahoma" panose="020B0604030504040204" pitchFamily="34" charset="0"/>
                    <a:cs typeface="Tahoma" panose="020B0604030504040204" pitchFamily="34" charset="0"/>
                  </a:rPr>
                  <a:t>Or can be written as;</a:t>
                </a:r>
              </a:p>
              <a:p>
                <a:pPr marL="571500" lvl="2" indent="0">
                  <a:lnSpc>
                    <a:spcPct val="150000"/>
                  </a:lnSpc>
                  <a:spcAft>
                    <a:spcPts val="200"/>
                  </a:spcAft>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𝑡</m:t>
                          </m:r>
                        </m:sub>
                      </m:sSub>
                      <m:r>
                        <a:rPr lang="en-US" sz="4000" i="1">
                          <a:latin typeface="Cambria Math" panose="02040503050406030204" pitchFamily="18" charset="0"/>
                        </a:rPr>
                        <m:t>=</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12</m:t>
                          </m:r>
                          <m:r>
                            <a:rPr lang="en-US" sz="4000" b="0" i="1" smtClean="0">
                              <a:latin typeface="Cambria Math" panose="02040503050406030204" pitchFamily="18" charset="0"/>
                            </a:rPr>
                            <m:t>𝑓𝐿</m:t>
                          </m:r>
                        </m:num>
                        <m:den>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𝐷</m:t>
                              </m:r>
                            </m:e>
                            <m:sub>
                              <m:r>
                                <a:rPr lang="en-US" sz="4000" b="0" i="1" smtClean="0">
                                  <a:latin typeface="Cambria Math" panose="02040503050406030204" pitchFamily="18" charset="0"/>
                                </a:rPr>
                                <m:t>h</m:t>
                              </m:r>
                            </m:sub>
                          </m:sSub>
                        </m:den>
                      </m:f>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m:t>
                          </m:r>
                          <m:r>
                            <a:rPr lang="en-US" sz="4000" b="0" i="1" smtClean="0">
                              <a:latin typeface="Cambria Math" panose="02040503050406030204" pitchFamily="18" charset="0"/>
                            </a:rPr>
                            <m:t>𝑝</m:t>
                          </m:r>
                        </m:e>
                        <m:sub>
                          <m:r>
                            <a:rPr lang="en-US" sz="4000" b="0" i="1" smtClean="0">
                              <a:latin typeface="Cambria Math" panose="02040503050406030204" pitchFamily="18" charset="0"/>
                            </a:rPr>
                            <m:t>𝑣</m:t>
                          </m:r>
                        </m:sub>
                      </m:sSub>
                      <m:r>
                        <a:rPr lang="en-US" sz="4000" b="0" i="1" smtClean="0">
                          <a:latin typeface="Cambria Math" panose="02040503050406030204" pitchFamily="18" charset="0"/>
                        </a:rPr>
                        <m:t>)+</m:t>
                      </m:r>
                      <m:r>
                        <a:rPr lang="en-US" sz="4000" b="0" i="1" smtClean="0">
                          <a:latin typeface="Cambria Math" panose="02040503050406030204" pitchFamily="18" charset="0"/>
                        </a:rPr>
                        <m:t>𝐶</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m:t>
                          </m:r>
                          <m:r>
                            <a:rPr lang="en-US" sz="4000" b="0" i="1" smtClean="0">
                              <a:latin typeface="Cambria Math" panose="02040503050406030204" pitchFamily="18" charset="0"/>
                            </a:rPr>
                            <m:t>𝑝</m:t>
                          </m:r>
                        </m:e>
                        <m:sub>
                          <m:r>
                            <a:rPr lang="en-US" sz="4000" b="0" i="1" smtClean="0">
                              <a:latin typeface="Cambria Math" panose="02040503050406030204" pitchFamily="18" charset="0"/>
                            </a:rPr>
                            <m:t>𝑣</m:t>
                          </m:r>
                        </m:sub>
                      </m:sSub>
                      <m:r>
                        <a:rPr lang="en-US" sz="4000" b="0" i="1" smtClean="0">
                          <a:latin typeface="Cambria Math" panose="02040503050406030204" pitchFamily="18" charset="0"/>
                        </a:rPr>
                        <m:t>)</m:t>
                      </m:r>
                    </m:oMath>
                  </m:oMathPara>
                </a14:m>
                <a:endParaRPr lang="en-US" sz="4000" dirty="0"/>
              </a:p>
            </p:txBody>
          </p:sp>
        </mc:Choice>
        <mc:Fallback xmlns="">
          <p:sp>
            <p:nvSpPr>
              <p:cNvPr id="4" name="Content Placeholder 2">
                <a:extLst>
                  <a:ext uri="{FF2B5EF4-FFF2-40B4-BE49-F238E27FC236}">
                    <a16:creationId xmlns:a16="http://schemas.microsoft.com/office/drawing/2014/main" id="{72C500C0-8802-F783-B947-BB5C91FF6590}"/>
                  </a:ext>
                </a:extLst>
              </p:cNvPr>
              <p:cNvSpPr>
                <a:spLocks noGrp="1" noRot="1" noChangeAspect="1" noMove="1" noResize="1" noEditPoints="1" noAdjustHandles="1" noChangeArrowheads="1" noChangeShapeType="1" noTextEdit="1"/>
              </p:cNvSpPr>
              <p:nvPr>
                <p:ph idx="1"/>
              </p:nvPr>
            </p:nvSpPr>
            <p:spPr>
              <a:xfrm>
                <a:off x="256242" y="1580829"/>
                <a:ext cx="11387890" cy="3889840"/>
              </a:xfrm>
              <a:blipFill>
                <a:blip r:embed="rId3"/>
                <a:stretch>
                  <a:fillRect/>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1" name="Rectangle 10">
            <a:extLst>
              <a:ext uri="{FF2B5EF4-FFF2-40B4-BE49-F238E27FC236}">
                <a16:creationId xmlns:a16="http://schemas.microsoft.com/office/drawing/2014/main" id="{A62B31E8-99F3-9C19-D42C-A5F216A6E1BD}"/>
              </a:ext>
            </a:extLst>
          </p:cNvPr>
          <p:cNvSpPr/>
          <p:nvPr/>
        </p:nvSpPr>
        <p:spPr>
          <a:xfrm>
            <a:off x="4051299" y="2806542"/>
            <a:ext cx="2364701" cy="1824047"/>
          </a:xfrm>
          <a:custGeom>
            <a:avLst/>
            <a:gdLst>
              <a:gd name="connsiteX0" fmla="*/ 0 w 2364701"/>
              <a:gd name="connsiteY0" fmla="*/ 0 h 1824047"/>
              <a:gd name="connsiteX1" fmla="*/ 614822 w 2364701"/>
              <a:gd name="connsiteY1" fmla="*/ 0 h 1824047"/>
              <a:gd name="connsiteX2" fmla="*/ 1135056 w 2364701"/>
              <a:gd name="connsiteY2" fmla="*/ 0 h 1824047"/>
              <a:gd name="connsiteX3" fmla="*/ 1678938 w 2364701"/>
              <a:gd name="connsiteY3" fmla="*/ 0 h 1824047"/>
              <a:gd name="connsiteX4" fmla="*/ 2364701 w 2364701"/>
              <a:gd name="connsiteY4" fmla="*/ 0 h 1824047"/>
              <a:gd name="connsiteX5" fmla="*/ 2364701 w 2364701"/>
              <a:gd name="connsiteY5" fmla="*/ 608016 h 1824047"/>
              <a:gd name="connsiteX6" fmla="*/ 2364701 w 2364701"/>
              <a:gd name="connsiteY6" fmla="*/ 1252512 h 1824047"/>
              <a:gd name="connsiteX7" fmla="*/ 2364701 w 2364701"/>
              <a:gd name="connsiteY7" fmla="*/ 1824047 h 1824047"/>
              <a:gd name="connsiteX8" fmla="*/ 1844467 w 2364701"/>
              <a:gd name="connsiteY8" fmla="*/ 1824047 h 1824047"/>
              <a:gd name="connsiteX9" fmla="*/ 1253292 w 2364701"/>
              <a:gd name="connsiteY9" fmla="*/ 1824047 h 1824047"/>
              <a:gd name="connsiteX10" fmla="*/ 685763 w 2364701"/>
              <a:gd name="connsiteY10" fmla="*/ 1824047 h 1824047"/>
              <a:gd name="connsiteX11" fmla="*/ 0 w 2364701"/>
              <a:gd name="connsiteY11" fmla="*/ 1824047 h 1824047"/>
              <a:gd name="connsiteX12" fmla="*/ 0 w 2364701"/>
              <a:gd name="connsiteY12" fmla="*/ 1234272 h 1824047"/>
              <a:gd name="connsiteX13" fmla="*/ 0 w 2364701"/>
              <a:gd name="connsiteY13" fmla="*/ 662737 h 1824047"/>
              <a:gd name="connsiteX14" fmla="*/ 0 w 2364701"/>
              <a:gd name="connsiteY14" fmla="*/ 0 h 18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4701" h="1824047" extrusionOk="0">
                <a:moveTo>
                  <a:pt x="0" y="0"/>
                </a:moveTo>
                <a:cubicBezTo>
                  <a:pt x="162110" y="24841"/>
                  <a:pt x="380011" y="19235"/>
                  <a:pt x="614822" y="0"/>
                </a:cubicBezTo>
                <a:cubicBezTo>
                  <a:pt x="849633" y="-19235"/>
                  <a:pt x="991480" y="-16549"/>
                  <a:pt x="1135056" y="0"/>
                </a:cubicBezTo>
                <a:cubicBezTo>
                  <a:pt x="1278632" y="16549"/>
                  <a:pt x="1522073" y="14033"/>
                  <a:pt x="1678938" y="0"/>
                </a:cubicBezTo>
                <a:cubicBezTo>
                  <a:pt x="1835803" y="-14033"/>
                  <a:pt x="2189882" y="24684"/>
                  <a:pt x="2364701" y="0"/>
                </a:cubicBezTo>
                <a:cubicBezTo>
                  <a:pt x="2391589" y="270506"/>
                  <a:pt x="2376883" y="305633"/>
                  <a:pt x="2364701" y="608016"/>
                </a:cubicBezTo>
                <a:cubicBezTo>
                  <a:pt x="2352519" y="910399"/>
                  <a:pt x="2380284" y="1102025"/>
                  <a:pt x="2364701" y="1252512"/>
                </a:cubicBezTo>
                <a:cubicBezTo>
                  <a:pt x="2349118" y="1402999"/>
                  <a:pt x="2379299" y="1643580"/>
                  <a:pt x="2364701" y="1824047"/>
                </a:cubicBezTo>
                <a:cubicBezTo>
                  <a:pt x="2197179" y="1821350"/>
                  <a:pt x="1967782" y="1830748"/>
                  <a:pt x="1844467" y="1824047"/>
                </a:cubicBezTo>
                <a:cubicBezTo>
                  <a:pt x="1721152" y="1817346"/>
                  <a:pt x="1391135" y="1849861"/>
                  <a:pt x="1253292" y="1824047"/>
                </a:cubicBezTo>
                <a:cubicBezTo>
                  <a:pt x="1115450" y="1798233"/>
                  <a:pt x="845496" y="1819163"/>
                  <a:pt x="685763" y="1824047"/>
                </a:cubicBezTo>
                <a:cubicBezTo>
                  <a:pt x="526030" y="1828931"/>
                  <a:pt x="255573" y="1854864"/>
                  <a:pt x="0" y="1824047"/>
                </a:cubicBezTo>
                <a:cubicBezTo>
                  <a:pt x="19480" y="1591746"/>
                  <a:pt x="-569" y="1386045"/>
                  <a:pt x="0" y="1234272"/>
                </a:cubicBezTo>
                <a:cubicBezTo>
                  <a:pt x="569" y="1082499"/>
                  <a:pt x="-21973" y="798933"/>
                  <a:pt x="0" y="662737"/>
                </a:cubicBezTo>
                <a:cubicBezTo>
                  <a:pt x="21973" y="526542"/>
                  <a:pt x="-4172" y="275515"/>
                  <a:pt x="0" y="0"/>
                </a:cubicBezTo>
                <a:close/>
              </a:path>
            </a:pathLst>
          </a:custGeom>
          <a:noFill/>
          <a:ln w="57150">
            <a:solidFill>
              <a:srgbClr val="C00000"/>
            </a:solidFill>
            <a:extLst>
              <a:ext uri="{C807C97D-BFC1-408E-A445-0C87EB9F89A2}">
                <ask:lineSketchStyleProps xmlns:ask="http://schemas.microsoft.com/office/drawing/2018/sketchyshapes" sd="47443607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BC57EF3-E9DF-312E-15ED-78E06759F7AE}"/>
              </a:ext>
            </a:extLst>
          </p:cNvPr>
          <p:cNvSpPr/>
          <p:nvPr/>
        </p:nvSpPr>
        <p:spPr>
          <a:xfrm>
            <a:off x="6863937" y="2806542"/>
            <a:ext cx="1416464" cy="1824047"/>
          </a:xfrm>
          <a:custGeom>
            <a:avLst/>
            <a:gdLst>
              <a:gd name="connsiteX0" fmla="*/ 0 w 1416464"/>
              <a:gd name="connsiteY0" fmla="*/ 0 h 1824047"/>
              <a:gd name="connsiteX1" fmla="*/ 486319 w 1416464"/>
              <a:gd name="connsiteY1" fmla="*/ 0 h 1824047"/>
              <a:gd name="connsiteX2" fmla="*/ 915980 w 1416464"/>
              <a:gd name="connsiteY2" fmla="*/ 0 h 1824047"/>
              <a:gd name="connsiteX3" fmla="*/ 1416464 w 1416464"/>
              <a:gd name="connsiteY3" fmla="*/ 0 h 1824047"/>
              <a:gd name="connsiteX4" fmla="*/ 1416464 w 1416464"/>
              <a:gd name="connsiteY4" fmla="*/ 608016 h 1824047"/>
              <a:gd name="connsiteX5" fmla="*/ 1416464 w 1416464"/>
              <a:gd name="connsiteY5" fmla="*/ 1216031 h 1824047"/>
              <a:gd name="connsiteX6" fmla="*/ 1416464 w 1416464"/>
              <a:gd name="connsiteY6" fmla="*/ 1824047 h 1824047"/>
              <a:gd name="connsiteX7" fmla="*/ 944309 w 1416464"/>
              <a:gd name="connsiteY7" fmla="*/ 1824047 h 1824047"/>
              <a:gd name="connsiteX8" fmla="*/ 514649 w 1416464"/>
              <a:gd name="connsiteY8" fmla="*/ 1824047 h 1824047"/>
              <a:gd name="connsiteX9" fmla="*/ 0 w 1416464"/>
              <a:gd name="connsiteY9" fmla="*/ 1824047 h 1824047"/>
              <a:gd name="connsiteX10" fmla="*/ 0 w 1416464"/>
              <a:gd name="connsiteY10" fmla="*/ 1234272 h 1824047"/>
              <a:gd name="connsiteX11" fmla="*/ 0 w 1416464"/>
              <a:gd name="connsiteY11" fmla="*/ 626256 h 1824047"/>
              <a:gd name="connsiteX12" fmla="*/ 0 w 1416464"/>
              <a:gd name="connsiteY12" fmla="*/ 0 h 18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6464" h="1824047" extrusionOk="0">
                <a:moveTo>
                  <a:pt x="0" y="0"/>
                </a:moveTo>
                <a:cubicBezTo>
                  <a:pt x="212461" y="21391"/>
                  <a:pt x="282922" y="-1673"/>
                  <a:pt x="486319" y="0"/>
                </a:cubicBezTo>
                <a:cubicBezTo>
                  <a:pt x="689716" y="1673"/>
                  <a:pt x="803026" y="16781"/>
                  <a:pt x="915980" y="0"/>
                </a:cubicBezTo>
                <a:cubicBezTo>
                  <a:pt x="1028934" y="-16781"/>
                  <a:pt x="1310033" y="16555"/>
                  <a:pt x="1416464" y="0"/>
                </a:cubicBezTo>
                <a:cubicBezTo>
                  <a:pt x="1416783" y="130697"/>
                  <a:pt x="1401409" y="461950"/>
                  <a:pt x="1416464" y="608016"/>
                </a:cubicBezTo>
                <a:cubicBezTo>
                  <a:pt x="1431519" y="754082"/>
                  <a:pt x="1426909" y="917858"/>
                  <a:pt x="1416464" y="1216031"/>
                </a:cubicBezTo>
                <a:cubicBezTo>
                  <a:pt x="1406019" y="1514204"/>
                  <a:pt x="1425332" y="1533329"/>
                  <a:pt x="1416464" y="1824047"/>
                </a:cubicBezTo>
                <a:cubicBezTo>
                  <a:pt x="1294943" y="1801932"/>
                  <a:pt x="1142259" y="1800976"/>
                  <a:pt x="944309" y="1824047"/>
                </a:cubicBezTo>
                <a:cubicBezTo>
                  <a:pt x="746359" y="1847118"/>
                  <a:pt x="623789" y="1830910"/>
                  <a:pt x="514649" y="1824047"/>
                </a:cubicBezTo>
                <a:cubicBezTo>
                  <a:pt x="405509" y="1817184"/>
                  <a:pt x="122417" y="1804907"/>
                  <a:pt x="0" y="1824047"/>
                </a:cubicBezTo>
                <a:cubicBezTo>
                  <a:pt x="-6635" y="1637338"/>
                  <a:pt x="-9053" y="1357446"/>
                  <a:pt x="0" y="1234272"/>
                </a:cubicBezTo>
                <a:cubicBezTo>
                  <a:pt x="9053" y="1111099"/>
                  <a:pt x="2069" y="831938"/>
                  <a:pt x="0" y="626256"/>
                </a:cubicBezTo>
                <a:cubicBezTo>
                  <a:pt x="-2069" y="420574"/>
                  <a:pt x="28496" y="184592"/>
                  <a:pt x="0" y="0"/>
                </a:cubicBezTo>
                <a:close/>
              </a:path>
            </a:pathLst>
          </a:custGeom>
          <a:noFill/>
          <a:ln w="57150">
            <a:solidFill>
              <a:srgbClr val="C00000"/>
            </a:solidFill>
            <a:extLst>
              <a:ext uri="{C807C97D-BFC1-408E-A445-0C87EB9F89A2}">
                <ask:lineSketchStyleProps xmlns:ask="http://schemas.microsoft.com/office/drawing/2018/sketchyshapes" sd="47443607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93002B-A134-7339-AA39-1CE120ADD83D}"/>
              </a:ext>
            </a:extLst>
          </p:cNvPr>
          <p:cNvSpPr txBox="1"/>
          <p:nvPr/>
        </p:nvSpPr>
        <p:spPr>
          <a:xfrm>
            <a:off x="2032000" y="4663715"/>
            <a:ext cx="4310776" cy="1077218"/>
          </a:xfrm>
          <a:prstGeom prst="rect">
            <a:avLst/>
          </a:prstGeom>
          <a:noFill/>
        </p:spPr>
        <p:txBody>
          <a:bodyPr wrap="square" rtlCol="0">
            <a:spAutoFit/>
          </a:bodyPr>
          <a:lstStyle/>
          <a:p>
            <a:pPr marL="0" lvl="2" algn="r">
              <a:spcBef>
                <a:spcPts val="500"/>
              </a:spcBef>
              <a:spcAft>
                <a:spcPts val="200"/>
              </a:spcAft>
            </a:pPr>
            <a:r>
              <a:rPr lang="en-US" sz="3200" dirty="0">
                <a:latin typeface="Tahoma" panose="020B0604030504040204" pitchFamily="34" charset="0"/>
                <a:ea typeface="Tahoma" panose="020B0604030504040204" pitchFamily="34" charset="0"/>
                <a:cs typeface="Tahoma" panose="020B0604030504040204" pitchFamily="34" charset="0"/>
              </a:rPr>
              <a:t>Resistance to air flow due to friction</a:t>
            </a:r>
          </a:p>
        </p:txBody>
      </p:sp>
      <p:sp>
        <p:nvSpPr>
          <p:cNvPr id="14" name="TextBox 13">
            <a:extLst>
              <a:ext uri="{FF2B5EF4-FFF2-40B4-BE49-F238E27FC236}">
                <a16:creationId xmlns:a16="http://schemas.microsoft.com/office/drawing/2014/main" id="{ADA82122-5998-8D51-011E-D0581B243FE2}"/>
              </a:ext>
            </a:extLst>
          </p:cNvPr>
          <p:cNvSpPr txBox="1"/>
          <p:nvPr/>
        </p:nvSpPr>
        <p:spPr>
          <a:xfrm>
            <a:off x="6774576" y="4663715"/>
            <a:ext cx="4869556" cy="1077218"/>
          </a:xfrm>
          <a:prstGeom prst="rect">
            <a:avLst/>
          </a:prstGeom>
          <a:noFill/>
        </p:spPr>
        <p:txBody>
          <a:bodyPr wrap="square" rtlCol="0">
            <a:spAutoFit/>
          </a:bodyPr>
          <a:lstStyle/>
          <a:p>
            <a:pPr marL="0" lvl="2">
              <a:spcBef>
                <a:spcPts val="500"/>
              </a:spcBef>
              <a:spcAft>
                <a:spcPts val="200"/>
              </a:spcAft>
            </a:pPr>
            <a:r>
              <a:rPr lang="en-US" sz="3200" dirty="0">
                <a:latin typeface="Tahoma" panose="020B0604030504040204" pitchFamily="34" charset="0"/>
                <a:ea typeface="Tahoma" panose="020B0604030504040204" pitchFamily="34" charset="0"/>
                <a:cs typeface="Tahoma" panose="020B0604030504040204" pitchFamily="34" charset="0"/>
              </a:rPr>
              <a:t>Dynamic losses due to velocity </a:t>
            </a:r>
          </a:p>
        </p:txBody>
      </p:sp>
    </p:spTree>
    <p:extLst>
      <p:ext uri="{BB962C8B-B14F-4D97-AF65-F5344CB8AC3E}">
        <p14:creationId xmlns:p14="http://schemas.microsoft.com/office/powerpoint/2010/main" val="1927767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Pressure Loss</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56242" y="1580829"/>
                <a:ext cx="11387890" cy="3889840"/>
              </a:xfrm>
            </p:spPr>
            <p:txBody>
              <a:bodyPr>
                <a:normAutofit/>
              </a:bodyPr>
              <a:lstStyle/>
              <a:p>
                <a:pPr marL="571500" lvl="2" indent="0">
                  <a:lnSpc>
                    <a:spcPct val="150000"/>
                  </a:lnSpc>
                  <a:spcAft>
                    <a:spcPts val="200"/>
                  </a:spcAft>
                  <a:buNone/>
                </a:pPr>
                <a:r>
                  <a:rPr lang="en-US" sz="3200" dirty="0">
                    <a:latin typeface="Tahoma" panose="020B0604030504040204" pitchFamily="34" charset="0"/>
                    <a:ea typeface="Tahoma" panose="020B0604030504040204" pitchFamily="34" charset="0"/>
                    <a:cs typeface="Tahoma" panose="020B0604030504040204" pitchFamily="34" charset="0"/>
                  </a:rPr>
                  <a:t>Or can be written as;</a:t>
                </a:r>
              </a:p>
              <a:p>
                <a:pPr marL="914400" lvl="2" indent="0">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m:t>
                      </m:r>
                      <m:r>
                        <a:rPr lang="en-US" sz="4000" i="1">
                          <a:latin typeface="Cambria Math" panose="02040503050406030204" pitchFamily="18" charset="0"/>
                        </a:rPr>
                        <m:t>=</m:t>
                      </m:r>
                      <m:r>
                        <a:rPr lang="en-US" sz="4000" b="0" i="1" smtClean="0">
                          <a:latin typeface="Cambria Math" panose="02040503050406030204" pitchFamily="18" charset="0"/>
                        </a:rPr>
                        <m:t>     </m:t>
                      </m:r>
                      <m:f>
                        <m:fPr>
                          <m:ctrlPr>
                            <a:rPr lang="en-US" sz="4000" b="0" i="1" smtClean="0">
                              <a:latin typeface="Cambria Math" panose="02040503050406030204" pitchFamily="18" charset="0"/>
                            </a:rPr>
                          </m:ctrlPr>
                        </m:fPr>
                        <m:num>
                          <m:r>
                            <a:rPr lang="en-US" sz="4000" b="0" i="1" smtClean="0">
                              <a:latin typeface="Cambria Math" panose="02040503050406030204" pitchFamily="18" charset="0"/>
                            </a:rPr>
                            <m:t>12</m:t>
                          </m:r>
                          <m:r>
                            <a:rPr lang="en-US" sz="4000" b="0" i="1" smtClean="0">
                              <a:latin typeface="Cambria Math" panose="02040503050406030204" pitchFamily="18" charset="0"/>
                            </a:rPr>
                            <m:t>𝑓𝐿</m:t>
                          </m:r>
                        </m:num>
                        <m:den>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𝐷</m:t>
                              </m:r>
                            </m:e>
                            <m:sub>
                              <m:r>
                                <a:rPr lang="en-US" sz="4000" b="0" i="1" smtClean="0">
                                  <a:latin typeface="Cambria Math" panose="02040503050406030204" pitchFamily="18" charset="0"/>
                                </a:rPr>
                                <m:t>h</m:t>
                              </m:r>
                            </m:sub>
                          </m:sSub>
                        </m:den>
                      </m:f>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m:t>
                          </m:r>
                          <m:r>
                            <a:rPr lang="en-US" sz="4000" b="0" i="1" smtClean="0">
                              <a:latin typeface="Cambria Math" panose="02040503050406030204" pitchFamily="18" charset="0"/>
                            </a:rPr>
                            <m:t>𝑝</m:t>
                          </m:r>
                        </m:e>
                        <m:sub>
                          <m:r>
                            <a:rPr lang="en-US" sz="4000" b="0" i="1" smtClean="0">
                              <a:latin typeface="Cambria Math" panose="02040503050406030204" pitchFamily="18" charset="0"/>
                            </a:rPr>
                            <m:t>𝑣</m:t>
                          </m:r>
                        </m:sub>
                      </m:sSub>
                      <m:r>
                        <a:rPr lang="en-US" sz="4000" b="0" i="1" smtClean="0">
                          <a:latin typeface="Cambria Math" panose="02040503050406030204" pitchFamily="18" charset="0"/>
                        </a:rPr>
                        <m:t>)    +        </m:t>
                      </m:r>
                      <m:r>
                        <a:rPr lang="en-US" sz="4000" b="0" i="1" smtClean="0">
                          <a:latin typeface="Cambria Math" panose="02040503050406030204" pitchFamily="18" charset="0"/>
                        </a:rPr>
                        <m:t>𝐶</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m:t>
                          </m:r>
                          <m:r>
                            <a:rPr lang="en-US" sz="4000" b="0" i="1" smtClean="0">
                              <a:latin typeface="Cambria Math" panose="02040503050406030204" pitchFamily="18" charset="0"/>
                            </a:rPr>
                            <m:t>𝑝</m:t>
                          </m:r>
                        </m:e>
                        <m:sub>
                          <m:r>
                            <a:rPr lang="en-US" sz="4000" b="0" i="1" smtClean="0">
                              <a:latin typeface="Cambria Math" panose="02040503050406030204" pitchFamily="18" charset="0"/>
                            </a:rPr>
                            <m:t>𝑣</m:t>
                          </m:r>
                        </m:sub>
                      </m:sSub>
                      <m:r>
                        <a:rPr lang="en-US" sz="4000" b="0" i="1" smtClean="0">
                          <a:latin typeface="Cambria Math" panose="02040503050406030204" pitchFamily="18" charset="0"/>
                        </a:rPr>
                        <m:t>)</m:t>
                      </m:r>
                    </m:oMath>
                  </m:oMathPara>
                </a14:m>
                <a:endParaRPr lang="en-US" sz="4000" dirty="0"/>
              </a:p>
            </p:txBody>
          </p:sp>
        </mc:Choice>
        <mc:Fallback xmlns="">
          <p:sp>
            <p:nvSpPr>
              <p:cNvPr id="4" name="Content Placeholder 2">
                <a:extLst>
                  <a:ext uri="{FF2B5EF4-FFF2-40B4-BE49-F238E27FC236}">
                    <a16:creationId xmlns:a16="http://schemas.microsoft.com/office/drawing/2014/main" id="{72C500C0-8802-F783-B947-BB5C91FF6590}"/>
                  </a:ext>
                </a:extLst>
              </p:cNvPr>
              <p:cNvSpPr>
                <a:spLocks noGrp="1" noRot="1" noChangeAspect="1" noMove="1" noResize="1" noEditPoints="1" noAdjustHandles="1" noChangeArrowheads="1" noChangeShapeType="1" noTextEdit="1"/>
              </p:cNvSpPr>
              <p:nvPr>
                <p:ph idx="1"/>
              </p:nvPr>
            </p:nvSpPr>
            <p:spPr>
              <a:xfrm>
                <a:off x="256242" y="1580829"/>
                <a:ext cx="11387890" cy="3889840"/>
              </a:xfrm>
              <a:blipFill>
                <a:blip r:embed="rId3"/>
                <a:stretch>
                  <a:fillRect/>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9" name="Rectangle 8">
            <a:extLst>
              <a:ext uri="{FF2B5EF4-FFF2-40B4-BE49-F238E27FC236}">
                <a16:creationId xmlns:a16="http://schemas.microsoft.com/office/drawing/2014/main" id="{5CBFAE36-F0CF-4F10-DF1D-878AD3B2B24E}"/>
              </a:ext>
            </a:extLst>
          </p:cNvPr>
          <p:cNvSpPr/>
          <p:nvPr/>
        </p:nvSpPr>
        <p:spPr>
          <a:xfrm>
            <a:off x="3918369" y="1998652"/>
            <a:ext cx="2364701" cy="1824047"/>
          </a:xfrm>
          <a:custGeom>
            <a:avLst/>
            <a:gdLst>
              <a:gd name="connsiteX0" fmla="*/ 0 w 2364701"/>
              <a:gd name="connsiteY0" fmla="*/ 0 h 1824047"/>
              <a:gd name="connsiteX1" fmla="*/ 614822 w 2364701"/>
              <a:gd name="connsiteY1" fmla="*/ 0 h 1824047"/>
              <a:gd name="connsiteX2" fmla="*/ 1135056 w 2364701"/>
              <a:gd name="connsiteY2" fmla="*/ 0 h 1824047"/>
              <a:gd name="connsiteX3" fmla="*/ 1678938 w 2364701"/>
              <a:gd name="connsiteY3" fmla="*/ 0 h 1824047"/>
              <a:gd name="connsiteX4" fmla="*/ 2364701 w 2364701"/>
              <a:gd name="connsiteY4" fmla="*/ 0 h 1824047"/>
              <a:gd name="connsiteX5" fmla="*/ 2364701 w 2364701"/>
              <a:gd name="connsiteY5" fmla="*/ 608016 h 1824047"/>
              <a:gd name="connsiteX6" fmla="*/ 2364701 w 2364701"/>
              <a:gd name="connsiteY6" fmla="*/ 1252512 h 1824047"/>
              <a:gd name="connsiteX7" fmla="*/ 2364701 w 2364701"/>
              <a:gd name="connsiteY7" fmla="*/ 1824047 h 1824047"/>
              <a:gd name="connsiteX8" fmla="*/ 1844467 w 2364701"/>
              <a:gd name="connsiteY8" fmla="*/ 1824047 h 1824047"/>
              <a:gd name="connsiteX9" fmla="*/ 1253292 w 2364701"/>
              <a:gd name="connsiteY9" fmla="*/ 1824047 h 1824047"/>
              <a:gd name="connsiteX10" fmla="*/ 685763 w 2364701"/>
              <a:gd name="connsiteY10" fmla="*/ 1824047 h 1824047"/>
              <a:gd name="connsiteX11" fmla="*/ 0 w 2364701"/>
              <a:gd name="connsiteY11" fmla="*/ 1824047 h 1824047"/>
              <a:gd name="connsiteX12" fmla="*/ 0 w 2364701"/>
              <a:gd name="connsiteY12" fmla="*/ 1234272 h 1824047"/>
              <a:gd name="connsiteX13" fmla="*/ 0 w 2364701"/>
              <a:gd name="connsiteY13" fmla="*/ 662737 h 1824047"/>
              <a:gd name="connsiteX14" fmla="*/ 0 w 2364701"/>
              <a:gd name="connsiteY14" fmla="*/ 0 h 18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4701" h="1824047" extrusionOk="0">
                <a:moveTo>
                  <a:pt x="0" y="0"/>
                </a:moveTo>
                <a:cubicBezTo>
                  <a:pt x="162110" y="24841"/>
                  <a:pt x="380011" y="19235"/>
                  <a:pt x="614822" y="0"/>
                </a:cubicBezTo>
                <a:cubicBezTo>
                  <a:pt x="849633" y="-19235"/>
                  <a:pt x="991480" y="-16549"/>
                  <a:pt x="1135056" y="0"/>
                </a:cubicBezTo>
                <a:cubicBezTo>
                  <a:pt x="1278632" y="16549"/>
                  <a:pt x="1522073" y="14033"/>
                  <a:pt x="1678938" y="0"/>
                </a:cubicBezTo>
                <a:cubicBezTo>
                  <a:pt x="1835803" y="-14033"/>
                  <a:pt x="2189882" y="24684"/>
                  <a:pt x="2364701" y="0"/>
                </a:cubicBezTo>
                <a:cubicBezTo>
                  <a:pt x="2391589" y="270506"/>
                  <a:pt x="2376883" y="305633"/>
                  <a:pt x="2364701" y="608016"/>
                </a:cubicBezTo>
                <a:cubicBezTo>
                  <a:pt x="2352519" y="910399"/>
                  <a:pt x="2380284" y="1102025"/>
                  <a:pt x="2364701" y="1252512"/>
                </a:cubicBezTo>
                <a:cubicBezTo>
                  <a:pt x="2349118" y="1402999"/>
                  <a:pt x="2379299" y="1643580"/>
                  <a:pt x="2364701" y="1824047"/>
                </a:cubicBezTo>
                <a:cubicBezTo>
                  <a:pt x="2197179" y="1821350"/>
                  <a:pt x="1967782" y="1830748"/>
                  <a:pt x="1844467" y="1824047"/>
                </a:cubicBezTo>
                <a:cubicBezTo>
                  <a:pt x="1721152" y="1817346"/>
                  <a:pt x="1391135" y="1849861"/>
                  <a:pt x="1253292" y="1824047"/>
                </a:cubicBezTo>
                <a:cubicBezTo>
                  <a:pt x="1115450" y="1798233"/>
                  <a:pt x="845496" y="1819163"/>
                  <a:pt x="685763" y="1824047"/>
                </a:cubicBezTo>
                <a:cubicBezTo>
                  <a:pt x="526030" y="1828931"/>
                  <a:pt x="255573" y="1854864"/>
                  <a:pt x="0" y="1824047"/>
                </a:cubicBezTo>
                <a:cubicBezTo>
                  <a:pt x="19480" y="1591746"/>
                  <a:pt x="-569" y="1386045"/>
                  <a:pt x="0" y="1234272"/>
                </a:cubicBezTo>
                <a:cubicBezTo>
                  <a:pt x="569" y="1082499"/>
                  <a:pt x="-21973" y="798933"/>
                  <a:pt x="0" y="662737"/>
                </a:cubicBezTo>
                <a:cubicBezTo>
                  <a:pt x="21973" y="526542"/>
                  <a:pt x="-4172" y="275515"/>
                  <a:pt x="0" y="0"/>
                </a:cubicBezTo>
                <a:close/>
              </a:path>
            </a:pathLst>
          </a:custGeom>
          <a:noFill/>
          <a:ln w="57150">
            <a:solidFill>
              <a:srgbClr val="C00000"/>
            </a:solidFill>
            <a:extLst>
              <a:ext uri="{C807C97D-BFC1-408E-A445-0C87EB9F89A2}">
                <ask:lineSketchStyleProps xmlns:ask="http://schemas.microsoft.com/office/drawing/2018/sketchyshapes" sd="47443607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DEBE11-04B9-E5DF-F454-B61A358136BE}"/>
              </a:ext>
            </a:extLst>
          </p:cNvPr>
          <p:cNvSpPr/>
          <p:nvPr/>
        </p:nvSpPr>
        <p:spPr>
          <a:xfrm>
            <a:off x="7646235" y="1998652"/>
            <a:ext cx="2364701" cy="1824047"/>
          </a:xfrm>
          <a:custGeom>
            <a:avLst/>
            <a:gdLst>
              <a:gd name="connsiteX0" fmla="*/ 0 w 2364701"/>
              <a:gd name="connsiteY0" fmla="*/ 0 h 1824047"/>
              <a:gd name="connsiteX1" fmla="*/ 614822 w 2364701"/>
              <a:gd name="connsiteY1" fmla="*/ 0 h 1824047"/>
              <a:gd name="connsiteX2" fmla="*/ 1135056 w 2364701"/>
              <a:gd name="connsiteY2" fmla="*/ 0 h 1824047"/>
              <a:gd name="connsiteX3" fmla="*/ 1678938 w 2364701"/>
              <a:gd name="connsiteY3" fmla="*/ 0 h 1824047"/>
              <a:gd name="connsiteX4" fmla="*/ 2364701 w 2364701"/>
              <a:gd name="connsiteY4" fmla="*/ 0 h 1824047"/>
              <a:gd name="connsiteX5" fmla="*/ 2364701 w 2364701"/>
              <a:gd name="connsiteY5" fmla="*/ 608016 h 1824047"/>
              <a:gd name="connsiteX6" fmla="*/ 2364701 w 2364701"/>
              <a:gd name="connsiteY6" fmla="*/ 1252512 h 1824047"/>
              <a:gd name="connsiteX7" fmla="*/ 2364701 w 2364701"/>
              <a:gd name="connsiteY7" fmla="*/ 1824047 h 1824047"/>
              <a:gd name="connsiteX8" fmla="*/ 1844467 w 2364701"/>
              <a:gd name="connsiteY8" fmla="*/ 1824047 h 1824047"/>
              <a:gd name="connsiteX9" fmla="*/ 1253292 w 2364701"/>
              <a:gd name="connsiteY9" fmla="*/ 1824047 h 1824047"/>
              <a:gd name="connsiteX10" fmla="*/ 685763 w 2364701"/>
              <a:gd name="connsiteY10" fmla="*/ 1824047 h 1824047"/>
              <a:gd name="connsiteX11" fmla="*/ 0 w 2364701"/>
              <a:gd name="connsiteY11" fmla="*/ 1824047 h 1824047"/>
              <a:gd name="connsiteX12" fmla="*/ 0 w 2364701"/>
              <a:gd name="connsiteY12" fmla="*/ 1234272 h 1824047"/>
              <a:gd name="connsiteX13" fmla="*/ 0 w 2364701"/>
              <a:gd name="connsiteY13" fmla="*/ 662737 h 1824047"/>
              <a:gd name="connsiteX14" fmla="*/ 0 w 2364701"/>
              <a:gd name="connsiteY14" fmla="*/ 0 h 182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4701" h="1824047" extrusionOk="0">
                <a:moveTo>
                  <a:pt x="0" y="0"/>
                </a:moveTo>
                <a:cubicBezTo>
                  <a:pt x="162110" y="24841"/>
                  <a:pt x="380011" y="19235"/>
                  <a:pt x="614822" y="0"/>
                </a:cubicBezTo>
                <a:cubicBezTo>
                  <a:pt x="849633" y="-19235"/>
                  <a:pt x="991480" y="-16549"/>
                  <a:pt x="1135056" y="0"/>
                </a:cubicBezTo>
                <a:cubicBezTo>
                  <a:pt x="1278632" y="16549"/>
                  <a:pt x="1522073" y="14033"/>
                  <a:pt x="1678938" y="0"/>
                </a:cubicBezTo>
                <a:cubicBezTo>
                  <a:pt x="1835803" y="-14033"/>
                  <a:pt x="2189882" y="24684"/>
                  <a:pt x="2364701" y="0"/>
                </a:cubicBezTo>
                <a:cubicBezTo>
                  <a:pt x="2391589" y="270506"/>
                  <a:pt x="2376883" y="305633"/>
                  <a:pt x="2364701" y="608016"/>
                </a:cubicBezTo>
                <a:cubicBezTo>
                  <a:pt x="2352519" y="910399"/>
                  <a:pt x="2380284" y="1102025"/>
                  <a:pt x="2364701" y="1252512"/>
                </a:cubicBezTo>
                <a:cubicBezTo>
                  <a:pt x="2349118" y="1402999"/>
                  <a:pt x="2379299" y="1643580"/>
                  <a:pt x="2364701" y="1824047"/>
                </a:cubicBezTo>
                <a:cubicBezTo>
                  <a:pt x="2197179" y="1821350"/>
                  <a:pt x="1967782" y="1830748"/>
                  <a:pt x="1844467" y="1824047"/>
                </a:cubicBezTo>
                <a:cubicBezTo>
                  <a:pt x="1721152" y="1817346"/>
                  <a:pt x="1391135" y="1849861"/>
                  <a:pt x="1253292" y="1824047"/>
                </a:cubicBezTo>
                <a:cubicBezTo>
                  <a:pt x="1115450" y="1798233"/>
                  <a:pt x="845496" y="1819163"/>
                  <a:pt x="685763" y="1824047"/>
                </a:cubicBezTo>
                <a:cubicBezTo>
                  <a:pt x="526030" y="1828931"/>
                  <a:pt x="255573" y="1854864"/>
                  <a:pt x="0" y="1824047"/>
                </a:cubicBezTo>
                <a:cubicBezTo>
                  <a:pt x="19480" y="1591746"/>
                  <a:pt x="-569" y="1386045"/>
                  <a:pt x="0" y="1234272"/>
                </a:cubicBezTo>
                <a:cubicBezTo>
                  <a:pt x="569" y="1082499"/>
                  <a:pt x="-21973" y="798933"/>
                  <a:pt x="0" y="662737"/>
                </a:cubicBezTo>
                <a:cubicBezTo>
                  <a:pt x="21973" y="526542"/>
                  <a:pt x="-4172" y="275515"/>
                  <a:pt x="0" y="0"/>
                </a:cubicBezTo>
                <a:close/>
              </a:path>
            </a:pathLst>
          </a:custGeom>
          <a:noFill/>
          <a:ln w="57150">
            <a:solidFill>
              <a:srgbClr val="C00000"/>
            </a:solidFill>
            <a:extLst>
              <a:ext uri="{C807C97D-BFC1-408E-A445-0C87EB9F89A2}">
                <ask:lineSketchStyleProps xmlns:ask="http://schemas.microsoft.com/office/drawing/2018/sketchyshapes" sd="47443607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6D45723-A632-92AF-5773-18125E8A349C}"/>
              </a:ext>
            </a:extLst>
          </p:cNvPr>
          <p:cNvSpPr txBox="1"/>
          <p:nvPr/>
        </p:nvSpPr>
        <p:spPr>
          <a:xfrm>
            <a:off x="3150664" y="3692671"/>
            <a:ext cx="3672799" cy="730585"/>
          </a:xfrm>
          <a:prstGeom prst="rect">
            <a:avLst/>
          </a:prstGeom>
          <a:noFill/>
        </p:spPr>
        <p:txBody>
          <a:bodyPr wrap="square" rtlCol="0">
            <a:spAutoFit/>
          </a:bodyPr>
          <a:lstStyle/>
          <a:p>
            <a:pPr marL="0" lvl="2" algn="ctr">
              <a:lnSpc>
                <a:spcPct val="150000"/>
              </a:lnSpc>
              <a:spcBef>
                <a:spcPts val="500"/>
              </a:spcBef>
              <a:spcAft>
                <a:spcPts val="200"/>
              </a:spcAft>
            </a:pPr>
            <a:r>
              <a:rPr lang="en-US" sz="3200" b="1" dirty="0">
                <a:latin typeface="Tahoma" panose="020B0604030504040204" pitchFamily="34" charset="0"/>
                <a:ea typeface="Tahoma" panose="020B0604030504040204" pitchFamily="34" charset="0"/>
                <a:cs typeface="Tahoma" panose="020B0604030504040204" pitchFamily="34" charset="0"/>
              </a:rPr>
              <a:t>Darcy</a:t>
            </a:r>
          </a:p>
        </p:txBody>
      </p:sp>
      <p:sp>
        <p:nvSpPr>
          <p:cNvPr id="12" name="TextBox 11">
            <a:extLst>
              <a:ext uri="{FF2B5EF4-FFF2-40B4-BE49-F238E27FC236}">
                <a16:creationId xmlns:a16="http://schemas.microsoft.com/office/drawing/2014/main" id="{F01D87D7-89B4-732A-66E6-12BB3EE5035B}"/>
              </a:ext>
            </a:extLst>
          </p:cNvPr>
          <p:cNvSpPr txBox="1"/>
          <p:nvPr/>
        </p:nvSpPr>
        <p:spPr>
          <a:xfrm>
            <a:off x="7137500" y="3692671"/>
            <a:ext cx="3672799" cy="730585"/>
          </a:xfrm>
          <a:prstGeom prst="rect">
            <a:avLst/>
          </a:prstGeom>
          <a:noFill/>
        </p:spPr>
        <p:txBody>
          <a:bodyPr wrap="square" rtlCol="0">
            <a:spAutoFit/>
          </a:bodyPr>
          <a:lstStyle/>
          <a:p>
            <a:pPr marL="0" lvl="2" algn="ctr">
              <a:lnSpc>
                <a:spcPct val="150000"/>
              </a:lnSpc>
              <a:spcBef>
                <a:spcPts val="500"/>
              </a:spcBef>
              <a:spcAft>
                <a:spcPts val="200"/>
              </a:spcAft>
            </a:pPr>
            <a:r>
              <a:rPr lang="en-US" sz="3200" b="1" dirty="0" err="1">
                <a:latin typeface="Tahoma" panose="020B0604030504040204" pitchFamily="34" charset="0"/>
                <a:ea typeface="Tahoma" panose="020B0604030504040204" pitchFamily="34" charset="0"/>
                <a:cs typeface="Tahoma" panose="020B0604030504040204" pitchFamily="34" charset="0"/>
              </a:rPr>
              <a:t>Weisbach</a:t>
            </a:r>
            <a:endParaRPr lang="en-US" sz="3200" b="1" dirty="0">
              <a:latin typeface="Tahoma" panose="020B0604030504040204" pitchFamily="34" charset="0"/>
              <a:ea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B9FAA837-411A-4E78-B5BD-AA2C6081874F}"/>
              </a:ext>
            </a:extLst>
          </p:cNvPr>
          <p:cNvSpPr txBox="1"/>
          <p:nvPr/>
        </p:nvSpPr>
        <p:spPr>
          <a:xfrm>
            <a:off x="2556965" y="4251327"/>
            <a:ext cx="4798835" cy="1328569"/>
          </a:xfrm>
          <a:prstGeom prst="rect">
            <a:avLst/>
          </a:prstGeom>
          <a:noFill/>
        </p:spPr>
        <p:txBody>
          <a:bodyPr wrap="square" rtlCol="0">
            <a:spAutoFit/>
          </a:bodyPr>
          <a:lstStyle/>
          <a:p>
            <a:pPr marL="457200" lvl="2" indent="-457200">
              <a:spcBef>
                <a:spcPts val="500"/>
              </a:spcBef>
              <a:buFontTx/>
              <a:buChar char="-"/>
            </a:pPr>
            <a:r>
              <a:rPr lang="en-US" sz="2400" dirty="0">
                <a:latin typeface="Tahoma" panose="020B0604030504040204" pitchFamily="34" charset="0"/>
                <a:ea typeface="Tahoma" panose="020B0604030504040204" pitchFamily="34" charset="0"/>
                <a:cs typeface="Tahoma" panose="020B0604030504040204" pitchFamily="34" charset="0"/>
              </a:rPr>
              <a:t>It can be calculated by hand</a:t>
            </a:r>
          </a:p>
          <a:p>
            <a:pPr marL="457200" lvl="2" indent="-457200">
              <a:spcBef>
                <a:spcPts val="500"/>
              </a:spcBef>
              <a:buFontTx/>
              <a:buChar char="-"/>
            </a:pPr>
            <a:r>
              <a:rPr lang="en-US" sz="2400" dirty="0">
                <a:latin typeface="Tahoma" panose="020B0604030504040204" pitchFamily="34" charset="0"/>
                <a:ea typeface="Tahoma" panose="020B0604030504040204" pitchFamily="34" charset="0"/>
                <a:cs typeface="Tahoma" panose="020B0604030504040204" pitchFamily="34" charset="0"/>
              </a:rPr>
              <a:t>Friction chart</a:t>
            </a:r>
          </a:p>
          <a:p>
            <a:pPr marL="457200" lvl="2" indent="-457200">
              <a:spcBef>
                <a:spcPts val="500"/>
              </a:spcBef>
              <a:buFontTx/>
              <a:buChar char="-"/>
            </a:pPr>
            <a:r>
              <a:rPr lang="en-US" sz="2400" dirty="0">
                <a:latin typeface="Tahoma" panose="020B0604030504040204" pitchFamily="34" charset="0"/>
                <a:ea typeface="Tahoma" panose="020B0604030504040204" pitchFamily="34" charset="0"/>
                <a:cs typeface="Tahoma" panose="020B0604030504040204" pitchFamily="34" charset="0"/>
              </a:rPr>
              <a:t>Duct fitting database</a:t>
            </a:r>
          </a:p>
        </p:txBody>
      </p:sp>
      <p:sp>
        <p:nvSpPr>
          <p:cNvPr id="14" name="TextBox 13">
            <a:extLst>
              <a:ext uri="{FF2B5EF4-FFF2-40B4-BE49-F238E27FC236}">
                <a16:creationId xmlns:a16="http://schemas.microsoft.com/office/drawing/2014/main" id="{0BE0AB53-7BDB-518C-57E3-133A2B4625FE}"/>
              </a:ext>
            </a:extLst>
          </p:cNvPr>
          <p:cNvSpPr txBox="1"/>
          <p:nvPr/>
        </p:nvSpPr>
        <p:spPr>
          <a:xfrm>
            <a:off x="7646235" y="4251327"/>
            <a:ext cx="5755599" cy="461665"/>
          </a:xfrm>
          <a:prstGeom prst="rect">
            <a:avLst/>
          </a:prstGeom>
          <a:noFill/>
        </p:spPr>
        <p:txBody>
          <a:bodyPr wrap="square" rtlCol="0">
            <a:spAutoFit/>
          </a:bodyPr>
          <a:lstStyle/>
          <a:p>
            <a:pPr marL="457200" lvl="2" indent="-457200">
              <a:spcBef>
                <a:spcPts val="500"/>
              </a:spcBef>
              <a:buFontTx/>
              <a:buChar char="-"/>
            </a:pPr>
            <a:r>
              <a:rPr lang="en-US" sz="2400" dirty="0">
                <a:latin typeface="Tahoma" panose="020B0604030504040204" pitchFamily="34" charset="0"/>
                <a:ea typeface="Tahoma" panose="020B0604030504040204" pitchFamily="34" charset="0"/>
                <a:cs typeface="Tahoma" panose="020B0604030504040204" pitchFamily="34" charset="0"/>
              </a:rPr>
              <a:t>It can be calculated by hand</a:t>
            </a:r>
          </a:p>
        </p:txBody>
      </p:sp>
    </p:spTree>
    <p:extLst>
      <p:ext uri="{BB962C8B-B14F-4D97-AF65-F5344CB8AC3E}">
        <p14:creationId xmlns:p14="http://schemas.microsoft.com/office/powerpoint/2010/main" val="3591312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2444521"/>
            <a:ext cx="12210662" cy="712375"/>
          </a:xfrm>
          <a:prstGeom prst="rect">
            <a:avLst/>
          </a:prstGeom>
        </p:spPr>
        <p:txBody>
          <a:bodyPr wrap="square" lIns="0" tIns="0" rIns="0" bIns="0" rtlCol="0" anchor="t">
            <a:spAutoFit/>
          </a:bodyPr>
          <a:lstStyle/>
          <a:p>
            <a:pPr algn="ct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Conservation of Mass </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1" name="TextBox 20">
            <a:extLst>
              <a:ext uri="{FF2B5EF4-FFF2-40B4-BE49-F238E27FC236}">
                <a16:creationId xmlns:a16="http://schemas.microsoft.com/office/drawing/2014/main" id="{435FE070-AEE4-527D-27F1-4E0C7C4BA4B9}"/>
              </a:ext>
            </a:extLst>
          </p:cNvPr>
          <p:cNvSpPr txBox="1"/>
          <p:nvPr/>
        </p:nvSpPr>
        <p:spPr>
          <a:xfrm>
            <a:off x="256242" y="3257272"/>
            <a:ext cx="12210662" cy="712375"/>
          </a:xfrm>
          <a:prstGeom prst="rect">
            <a:avLst/>
          </a:prstGeom>
        </p:spPr>
        <p:txBody>
          <a:bodyPr wrap="square" lIns="0" tIns="0" rIns="0" bIns="0" rtlCol="0" anchor="t">
            <a:spAutoFit/>
          </a:bodyPr>
          <a:lstStyle/>
          <a:p>
            <a:pPr algn="ct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Conservation of Energy</a:t>
            </a:r>
          </a:p>
        </p:txBody>
      </p:sp>
    </p:spTree>
    <p:extLst>
      <p:ext uri="{BB962C8B-B14F-4D97-AF65-F5344CB8AC3E}">
        <p14:creationId xmlns:p14="http://schemas.microsoft.com/office/powerpoint/2010/main" val="3672149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Conservation of Mass </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56242" y="1580829"/>
                <a:ext cx="11679516" cy="3889840"/>
              </a:xfrm>
            </p:spPr>
            <p:txBody>
              <a:bodyPr>
                <a:normAutofit/>
              </a:bodyPr>
              <a:lstStyle/>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To establish the flowrate within ducts, conservation of mass shall be used. This law of conservation of mass considers that the mass flow rate into the duct must be equal to that mass flow rate going out the section, considering (no mass is added or lost – in other words “leakage”).</a:t>
                </a:r>
              </a:p>
              <a:p>
                <a:pPr marL="9144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14:m>
                  <m:oMathPara xmlns:m="http://schemas.openxmlformats.org/officeDocument/2006/math">
                    <m:oMathParaPr>
                      <m:jc m:val="centerGroup"/>
                    </m:oMathParaPr>
                    <m:oMath xmlns:m="http://schemas.openxmlformats.org/officeDocument/2006/math">
                      <m:acc>
                        <m:accPr>
                          <m:chr m:val="̇"/>
                          <m:ctrlPr>
                            <a:rPr lang="en-US" sz="4000" b="0" i="1" smtClean="0">
                              <a:latin typeface="Cambria Math" panose="02040503050406030204" pitchFamily="18" charset="0"/>
                            </a:rPr>
                          </m:ctrlPr>
                        </m:accPr>
                        <m:e>
                          <m:r>
                            <a:rPr lang="en-US" sz="4000" b="0" i="1" smtClean="0">
                              <a:latin typeface="Cambria Math" panose="02040503050406030204" pitchFamily="18" charset="0"/>
                            </a:rPr>
                            <m:t>𝑚</m:t>
                          </m:r>
                        </m:e>
                      </m:acc>
                      <m:r>
                        <a:rPr lang="en-US" sz="4000" i="1">
                          <a:latin typeface="Cambria Math" panose="02040503050406030204" pitchFamily="18" charset="0"/>
                        </a:rPr>
                        <m:t>=</m:t>
                      </m:r>
                      <m:r>
                        <a:rPr lang="en-US" sz="4000" b="0" i="1" smtClean="0">
                          <a:latin typeface="Cambria Math" panose="02040503050406030204" pitchFamily="18" charset="0"/>
                        </a:rPr>
                        <m:t>𝜌</m:t>
                      </m:r>
                      <m:r>
                        <a:rPr lang="en-US" sz="4000" b="0" i="1" smtClean="0">
                          <a:latin typeface="Cambria Math" panose="02040503050406030204" pitchFamily="18" charset="0"/>
                        </a:rPr>
                        <m:t> </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𝐴</m:t>
                          </m:r>
                        </m:e>
                        <m:sub>
                          <m:r>
                            <a:rPr lang="en-US" sz="4000" b="0" i="1" smtClean="0">
                              <a:latin typeface="Cambria Math" panose="02040503050406030204" pitchFamily="18" charset="0"/>
                            </a:rPr>
                            <m:t>𝑑</m:t>
                          </m:r>
                        </m:sub>
                      </m:sSub>
                      <m:r>
                        <a:rPr lang="en-US" sz="4000" b="0" i="1" smtClean="0">
                          <a:latin typeface="Cambria Math" panose="02040503050406030204" pitchFamily="18" charset="0"/>
                        </a:rPr>
                        <m:t> </m:t>
                      </m:r>
                      <m:r>
                        <a:rPr lang="en-US" sz="4000" b="0" i="1" smtClean="0">
                          <a:latin typeface="Cambria Math" panose="02040503050406030204" pitchFamily="18" charset="0"/>
                        </a:rPr>
                        <m:t>𝑉</m:t>
                      </m:r>
                      <m:r>
                        <a:rPr lang="en-US" sz="4000" b="0" i="1" smtClean="0">
                          <a:latin typeface="Cambria Math" panose="02040503050406030204" pitchFamily="18" charset="0"/>
                        </a:rPr>
                        <m:t>=</m:t>
                      </m:r>
                      <m:r>
                        <a:rPr lang="en-US" sz="4000" b="0" i="1" smtClean="0">
                          <a:latin typeface="Cambria Math" panose="02040503050406030204" pitchFamily="18" charset="0"/>
                        </a:rPr>
                        <m:t>𝑐𝑜𝑛𝑠𝑡𝑎𝑛𝑡</m:t>
                      </m:r>
                    </m:oMath>
                  </m:oMathPara>
                </a14:m>
                <a:endParaRPr lang="en-US" sz="4000" dirty="0"/>
              </a:p>
            </p:txBody>
          </p:sp>
        </mc:Choice>
        <mc:Fallback xmlns="">
          <p:sp>
            <p:nvSpPr>
              <p:cNvPr id="4" name="Content Placeholder 2">
                <a:extLst>
                  <a:ext uri="{FF2B5EF4-FFF2-40B4-BE49-F238E27FC236}">
                    <a16:creationId xmlns:a16="http://schemas.microsoft.com/office/drawing/2014/main" id="{72C500C0-8802-F783-B947-BB5C91FF6590}"/>
                  </a:ext>
                </a:extLst>
              </p:cNvPr>
              <p:cNvSpPr>
                <a:spLocks noGrp="1" noRot="1" noChangeAspect="1" noMove="1" noResize="1" noEditPoints="1" noAdjustHandles="1" noChangeArrowheads="1" noChangeShapeType="1" noTextEdit="1"/>
              </p:cNvSpPr>
              <p:nvPr>
                <p:ph idx="1"/>
              </p:nvPr>
            </p:nvSpPr>
            <p:spPr>
              <a:xfrm>
                <a:off x="256242" y="1580829"/>
                <a:ext cx="11679516" cy="3889840"/>
              </a:xfrm>
              <a:blipFill>
                <a:blip r:embed="rId3"/>
                <a:stretch>
                  <a:fillRect t="-3292" r="-67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1776003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Conservation of Mass:</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56242" y="1580829"/>
                <a:ext cx="11679516" cy="4383726"/>
              </a:xfrm>
            </p:spPr>
            <p:txBody>
              <a:bodyPr>
                <a:normAutofit/>
              </a:bodyPr>
              <a:lstStyle/>
              <a:p>
                <a:pPr marL="571500" lvl="2" indent="0">
                  <a:buNone/>
                </a:pPr>
                <a:r>
                  <a:rPr lang="en-US" sz="32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Continuity Equation </a:t>
                </a:r>
              </a:p>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Considering that the air density is constant in a duct system, the volumetric flow rate at any duct section is</a:t>
                </a:r>
              </a:p>
              <a:p>
                <a:pPr marL="5715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𝑄</m:t>
                      </m:r>
                      <m:r>
                        <a:rPr lang="en-US" sz="4000" i="1">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𝐴</m:t>
                          </m:r>
                        </m:e>
                        <m:sub>
                          <m:r>
                            <a:rPr lang="en-US" sz="4000" b="0" i="1" smtClean="0">
                              <a:latin typeface="Cambria Math" panose="02040503050406030204" pitchFamily="18" charset="0"/>
                            </a:rPr>
                            <m:t>𝑑</m:t>
                          </m:r>
                        </m:sub>
                      </m:sSub>
                      <m:r>
                        <a:rPr lang="en-US" sz="4000" b="0" i="1" smtClean="0">
                          <a:latin typeface="Cambria Math" panose="02040503050406030204" pitchFamily="18" charset="0"/>
                        </a:rPr>
                        <m:t> </m:t>
                      </m:r>
                      <m:r>
                        <a:rPr lang="en-US" sz="4000" b="0" i="1" smtClean="0">
                          <a:latin typeface="Cambria Math" panose="02040503050406030204" pitchFamily="18" charset="0"/>
                        </a:rPr>
                        <m:t>𝑉</m:t>
                      </m:r>
                    </m:oMath>
                  </m:oMathPara>
                </a14:m>
                <a:endParaRPr lang="en-US" sz="4000" dirty="0"/>
              </a:p>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Where;</a:t>
                </a:r>
              </a:p>
              <a:p>
                <a:pPr marL="571500" lvl="2" indent="0">
                  <a:lnSpc>
                    <a:spcPct val="100000"/>
                  </a:lnSpc>
                  <a:buNone/>
                </a:pPr>
                <a14:m>
                  <m:oMath xmlns:m="http://schemas.openxmlformats.org/officeDocument/2006/math">
                    <m:sSub>
                      <m:sSubPr>
                        <m:ctrlPr>
                          <a:rPr lang="en-US" sz="3200" i="1">
                            <a:latin typeface="Cambria Math" panose="02040503050406030204" pitchFamily="18" charset="0"/>
                            <a:ea typeface="Tahoma" panose="020B0604030504040204" pitchFamily="34" charset="0"/>
                            <a:cs typeface="Tahoma" panose="020B0604030504040204" pitchFamily="34" charset="0"/>
                          </a:rPr>
                        </m:ctrlPr>
                      </m:sSubPr>
                      <m:e>
                        <m:r>
                          <a:rPr lang="en-US" sz="3200">
                            <a:latin typeface="Cambria Math" panose="02040503050406030204" pitchFamily="18" charset="0"/>
                            <a:ea typeface="Tahoma" panose="020B0604030504040204" pitchFamily="34" charset="0"/>
                            <a:cs typeface="Tahoma" panose="020B0604030504040204" pitchFamily="34" charset="0"/>
                          </a:rPr>
                          <m:t>𝐴</m:t>
                        </m:r>
                      </m:e>
                      <m:sub>
                        <m:r>
                          <a:rPr lang="en-US" sz="3200">
                            <a:latin typeface="Cambria Math" panose="02040503050406030204" pitchFamily="18" charset="0"/>
                            <a:ea typeface="Tahoma" panose="020B0604030504040204" pitchFamily="34" charset="0"/>
                            <a:cs typeface="Tahoma" panose="020B0604030504040204" pitchFamily="34" charset="0"/>
                          </a:rPr>
                          <m:t>𝑑</m:t>
                        </m:r>
                      </m:sub>
                    </m:sSub>
                  </m:oMath>
                </a14:m>
                <a:r>
                  <a:rPr lang="en-US" sz="3200" dirty="0">
                    <a:latin typeface="Tahoma" panose="020B0604030504040204" pitchFamily="34" charset="0"/>
                    <a:ea typeface="Tahoma" panose="020B0604030504040204" pitchFamily="34" charset="0"/>
                    <a:cs typeface="Tahoma" panose="020B0604030504040204" pitchFamily="34" charset="0"/>
                  </a:rPr>
                  <a:t> 	duct area</a:t>
                </a:r>
              </a:p>
              <a:p>
                <a:pPr marL="571500" lvl="2" indent="0">
                  <a:lnSpc>
                    <a:spcPct val="100000"/>
                  </a:lnSpc>
                  <a:buNone/>
                </a:pPr>
                <a14:m>
                  <m:oMath xmlns:m="http://schemas.openxmlformats.org/officeDocument/2006/math">
                    <m:r>
                      <a:rPr lang="en-US" sz="3200">
                        <a:latin typeface="Cambria Math" panose="02040503050406030204" pitchFamily="18" charset="0"/>
                        <a:ea typeface="Tahoma" panose="020B0604030504040204" pitchFamily="34" charset="0"/>
                        <a:cs typeface="Tahoma" panose="020B0604030504040204" pitchFamily="34" charset="0"/>
                      </a:rPr>
                      <m:t>𝑉</m:t>
                    </m:r>
                  </m:oMath>
                </a14:m>
                <a:r>
                  <a:rPr lang="en-US" sz="3200" dirty="0">
                    <a:latin typeface="Tahoma" panose="020B0604030504040204" pitchFamily="34" charset="0"/>
                    <a:ea typeface="Tahoma" panose="020B0604030504040204" pitchFamily="34" charset="0"/>
                    <a:cs typeface="Tahoma" panose="020B0604030504040204" pitchFamily="34" charset="0"/>
                  </a:rPr>
                  <a:t>   	fluid velocity</a:t>
                </a:r>
              </a:p>
            </p:txBody>
          </p:sp>
        </mc:Choice>
        <mc:Fallback xmlns="">
          <p:sp>
            <p:nvSpPr>
              <p:cNvPr id="4" name="Content Placeholder 2">
                <a:extLst>
                  <a:ext uri="{FF2B5EF4-FFF2-40B4-BE49-F238E27FC236}">
                    <a16:creationId xmlns:a16="http://schemas.microsoft.com/office/drawing/2014/main" id="{72C500C0-8802-F783-B947-BB5C91FF6590}"/>
                  </a:ext>
                </a:extLst>
              </p:cNvPr>
              <p:cNvSpPr>
                <a:spLocks noGrp="1" noRot="1" noChangeAspect="1" noMove="1" noResize="1" noEditPoints="1" noAdjustHandles="1" noChangeArrowheads="1" noChangeShapeType="1" noTextEdit="1"/>
              </p:cNvSpPr>
              <p:nvPr>
                <p:ph idx="1"/>
              </p:nvPr>
            </p:nvSpPr>
            <p:spPr>
              <a:xfrm>
                <a:off x="256242" y="1580829"/>
                <a:ext cx="11679516" cy="4383726"/>
              </a:xfrm>
              <a:blipFill>
                <a:blip r:embed="rId3"/>
                <a:stretch>
                  <a:fillRect t="-3060" r="-208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2591971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Conservation of Mass:</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56242" y="1580829"/>
            <a:ext cx="5452773" cy="4383726"/>
          </a:xfrm>
        </p:spPr>
        <p:txBody>
          <a:bodyPr>
            <a:normAutofit/>
          </a:bodyPr>
          <a:lstStyle/>
          <a:p>
            <a:pPr marL="571500" lvl="2" indent="0">
              <a:buNone/>
            </a:pPr>
            <a:r>
              <a:rPr lang="en-US" sz="32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Diverging Flow</a:t>
            </a:r>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10" name="Picture 9">
            <a:extLst>
              <a:ext uri="{FF2B5EF4-FFF2-40B4-BE49-F238E27FC236}">
                <a16:creationId xmlns:a16="http://schemas.microsoft.com/office/drawing/2014/main" id="{69A0456D-FC14-93E1-902D-5BE303765BB2}"/>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824058" y="2346477"/>
            <a:ext cx="4606145" cy="3203172"/>
          </a:xfrm>
          <a:prstGeom prst="rect">
            <a:avLst/>
          </a:prstGeom>
        </p:spPr>
      </p:pic>
      <p:sp>
        <p:nvSpPr>
          <p:cNvPr id="11" name="Content Placeholder 2">
            <a:extLst>
              <a:ext uri="{FF2B5EF4-FFF2-40B4-BE49-F238E27FC236}">
                <a16:creationId xmlns:a16="http://schemas.microsoft.com/office/drawing/2014/main" id="{F1D79BDD-3721-0B34-BBD9-20A417CEAA1B}"/>
              </a:ext>
            </a:extLst>
          </p:cNvPr>
          <p:cNvSpPr txBox="1">
            <a:spLocks/>
          </p:cNvSpPr>
          <p:nvPr/>
        </p:nvSpPr>
        <p:spPr>
          <a:xfrm>
            <a:off x="5725200" y="1580829"/>
            <a:ext cx="5452773" cy="43837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lvl="2" indent="0">
              <a:buFont typeface="Arial" panose="020B0604020202020204" pitchFamily="34" charset="0"/>
              <a:buNone/>
            </a:pPr>
            <a:r>
              <a:rPr lang="en-US" sz="32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Converging Flow</a:t>
            </a:r>
          </a:p>
        </p:txBody>
      </p:sp>
      <p:pic>
        <p:nvPicPr>
          <p:cNvPr id="13" name="Picture 12">
            <a:extLst>
              <a:ext uri="{FF2B5EF4-FFF2-40B4-BE49-F238E27FC236}">
                <a16:creationId xmlns:a16="http://schemas.microsoft.com/office/drawing/2014/main" id="{CCEAB780-FE11-C625-00E1-8BE165A76E09}"/>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5998019" y="2074142"/>
            <a:ext cx="4715533" cy="3600953"/>
          </a:xfrm>
          <a:prstGeom prst="rect">
            <a:avLst/>
          </a:prstGeom>
        </p:spPr>
      </p:pic>
    </p:spTree>
    <p:extLst>
      <p:ext uri="{BB962C8B-B14F-4D97-AF65-F5344CB8AC3E}">
        <p14:creationId xmlns:p14="http://schemas.microsoft.com/office/powerpoint/2010/main" val="1939477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Conservation of Energy</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56242" y="1580829"/>
                <a:ext cx="11679516" cy="3889840"/>
              </a:xfrm>
            </p:spPr>
            <p:txBody>
              <a:bodyPr>
                <a:normAutofit/>
              </a:bodyPr>
              <a:lstStyle/>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Pressure losses in a duct system due to friction and other dynamic effects must be compensated by energy added to the flow by means of a fan.</a:t>
                </a:r>
              </a:p>
              <a:p>
                <a:pPr marL="5715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So, in HVAC system, the total energy per air volume is:</a:t>
                </a:r>
              </a:p>
              <a:p>
                <a:pPr marL="5715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𝐸</m:t>
                          </m:r>
                        </m:e>
                        <m:sub>
                          <m:r>
                            <a:rPr lang="en-US" sz="4000" b="0" i="1" smtClean="0">
                              <a:latin typeface="Cambria Math" panose="02040503050406030204" pitchFamily="18" charset="0"/>
                            </a:rPr>
                            <m:t>𝑡</m:t>
                          </m:r>
                        </m:sub>
                      </m:sSub>
                      <m:r>
                        <a:rPr lang="en-US" sz="4000" i="1">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𝐸</m:t>
                          </m:r>
                        </m:e>
                        <m:sub>
                          <m:r>
                            <a:rPr lang="en-US" sz="4000" b="0" i="1" smtClean="0">
                              <a:latin typeface="Cambria Math" panose="02040503050406030204" pitchFamily="18" charset="0"/>
                            </a:rPr>
                            <m:t>𝑠𝑡𝑎𝑡𝑖𝑐</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𝐸</m:t>
                          </m:r>
                        </m:e>
                        <m:sub>
                          <m:r>
                            <a:rPr lang="en-US" sz="4000" b="0" i="1" smtClean="0">
                              <a:latin typeface="Cambria Math" panose="02040503050406030204" pitchFamily="18" charset="0"/>
                            </a:rPr>
                            <m:t>𝑘𝑖𝑛𝑒𝑡𝑖𝑐</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𝐸</m:t>
                          </m:r>
                        </m:e>
                        <m:sub>
                          <m:r>
                            <a:rPr lang="en-US" sz="4000" b="0" i="1" smtClean="0">
                              <a:latin typeface="Cambria Math" panose="02040503050406030204" pitchFamily="18" charset="0"/>
                            </a:rPr>
                            <m:t>𝑝𝑜𝑡𝑒𝑛𝑡𝑖𝑎𝑙</m:t>
                          </m:r>
                        </m:sub>
                      </m:sSub>
                    </m:oMath>
                  </m:oMathPara>
                </a14:m>
                <a:endParaRPr lang="en-US" sz="4000" dirty="0"/>
              </a:p>
            </p:txBody>
          </p:sp>
        </mc:Choice>
        <mc:Fallback xmlns="">
          <p:sp>
            <p:nvSpPr>
              <p:cNvPr id="4" name="Content Placeholder 2">
                <a:extLst>
                  <a:ext uri="{FF2B5EF4-FFF2-40B4-BE49-F238E27FC236}">
                    <a16:creationId xmlns:a16="http://schemas.microsoft.com/office/drawing/2014/main" id="{72C500C0-8802-F783-B947-BB5C91FF6590}"/>
                  </a:ext>
                </a:extLst>
              </p:cNvPr>
              <p:cNvSpPr>
                <a:spLocks noGrp="1" noRot="1" noChangeAspect="1" noMove="1" noResize="1" noEditPoints="1" noAdjustHandles="1" noChangeArrowheads="1" noChangeShapeType="1" noTextEdit="1"/>
              </p:cNvSpPr>
              <p:nvPr>
                <p:ph idx="1"/>
              </p:nvPr>
            </p:nvSpPr>
            <p:spPr>
              <a:xfrm>
                <a:off x="256242" y="1580829"/>
                <a:ext cx="11679516" cy="3889840"/>
              </a:xfrm>
              <a:blipFill>
                <a:blip r:embed="rId3"/>
                <a:stretch>
                  <a:fillRect t="-329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3443749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Conservation of Energy</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56242" y="1580829"/>
                <a:ext cx="11679516" cy="3889840"/>
              </a:xfrm>
            </p:spPr>
            <p:txBody>
              <a:bodyPr>
                <a:normAutofit/>
              </a:bodyPr>
              <a:lstStyle/>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And this equation can be converted to pressure terms, as </a:t>
                </a:r>
              </a:p>
              <a:p>
                <a:pPr marL="5715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lnSpc>
                    <a:spcPts val="6000"/>
                  </a:lnSpc>
                  <a:spcAft>
                    <a:spcPts val="1200"/>
                  </a:spcAft>
                  <a:buNone/>
                </a:pPr>
                <a14:m>
                  <m:oMathPara xmlns:m="http://schemas.openxmlformats.org/officeDocument/2006/math">
                    <m:oMathParaPr>
                      <m:jc m:val="centerGroup"/>
                    </m:oMathParaPr>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𝐸</m:t>
                          </m:r>
                        </m:e>
                        <m:sub>
                          <m:r>
                            <a:rPr lang="en-US" sz="4000" b="0" i="1" smtClean="0">
                              <a:latin typeface="Cambria Math" panose="02040503050406030204" pitchFamily="18" charset="0"/>
                            </a:rPr>
                            <m:t>𝑡</m:t>
                          </m:r>
                        </m:sub>
                      </m:sSub>
                      <m:r>
                        <a:rPr lang="en-US" sz="4000" i="1">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𝐸</m:t>
                          </m:r>
                        </m:e>
                        <m:sub>
                          <m:r>
                            <a:rPr lang="en-US" sz="4000" b="0" i="1" smtClean="0">
                              <a:latin typeface="Cambria Math" panose="02040503050406030204" pitchFamily="18" charset="0"/>
                            </a:rPr>
                            <m:t>𝑠𝑡𝑎𝑡𝑖𝑐</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𝐸</m:t>
                          </m:r>
                        </m:e>
                        <m:sub>
                          <m:r>
                            <a:rPr lang="en-US" sz="4000" b="0" i="1" smtClean="0">
                              <a:latin typeface="Cambria Math" panose="02040503050406030204" pitchFamily="18" charset="0"/>
                            </a:rPr>
                            <m:t>𝑘𝑖𝑛𝑒𝑡𝑖𝑐</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𝐸</m:t>
                          </m:r>
                        </m:e>
                        <m:sub>
                          <m:r>
                            <a:rPr lang="en-US" sz="4000" b="0" i="1" smtClean="0">
                              <a:latin typeface="Cambria Math" panose="02040503050406030204" pitchFamily="18" charset="0"/>
                            </a:rPr>
                            <m:t>𝑝𝑜𝑡𝑒𝑛𝑡𝑖𝑎𝑙</m:t>
                          </m:r>
                        </m:sub>
                      </m:sSub>
                    </m:oMath>
                    <m:oMath xmlns:m="http://schemas.openxmlformats.org/officeDocument/2006/math">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𝑠𝑡𝑎𝑡𝑖𝑐</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𝑝</m:t>
                          </m:r>
                        </m:e>
                        <m:sub>
                          <m:r>
                            <a:rPr lang="en-US" sz="4000" b="0" i="1" smtClean="0">
                              <a:latin typeface="Cambria Math" panose="02040503050406030204" pitchFamily="18" charset="0"/>
                            </a:rPr>
                            <m:t>𝑣𝑒𝑙𝑜𝑐𝑖𝑡𝑦</m:t>
                          </m:r>
                        </m:sub>
                      </m:sSub>
                      <m:r>
                        <a:rPr lang="en-US" sz="4000" b="0" i="1" smtClean="0">
                          <a:latin typeface="Cambria Math" panose="02040503050406030204" pitchFamily="18" charset="0"/>
                        </a:rPr>
                        <m:t>+0 </m:t>
                      </m:r>
                    </m:oMath>
                  </m:oMathPara>
                </a14:m>
                <a:endParaRPr lang="en-US" sz="4000" dirty="0"/>
              </a:p>
              <a:p>
                <a:pPr marL="914400" lvl="2" indent="0">
                  <a:lnSpc>
                    <a:spcPts val="6000"/>
                  </a:lnSpc>
                  <a:spcAft>
                    <a:spcPts val="1200"/>
                  </a:spcAft>
                  <a:buNone/>
                </a:pPr>
                <a:endParaRPr lang="en-US" sz="4000" dirty="0"/>
              </a:p>
            </p:txBody>
          </p:sp>
        </mc:Choice>
        <mc:Fallback xmlns="">
          <p:sp>
            <p:nvSpPr>
              <p:cNvPr id="4" name="Content Placeholder 2">
                <a:extLst>
                  <a:ext uri="{FF2B5EF4-FFF2-40B4-BE49-F238E27FC236}">
                    <a16:creationId xmlns:a16="http://schemas.microsoft.com/office/drawing/2014/main" id="{72C500C0-8802-F783-B947-BB5C91FF6590}"/>
                  </a:ext>
                </a:extLst>
              </p:cNvPr>
              <p:cNvSpPr>
                <a:spLocks noGrp="1" noRot="1" noChangeAspect="1" noMove="1" noResize="1" noEditPoints="1" noAdjustHandles="1" noChangeArrowheads="1" noChangeShapeType="1" noTextEdit="1"/>
              </p:cNvSpPr>
              <p:nvPr>
                <p:ph idx="1"/>
              </p:nvPr>
            </p:nvSpPr>
            <p:spPr>
              <a:xfrm>
                <a:off x="256242" y="1580829"/>
                <a:ext cx="11679516" cy="3889840"/>
              </a:xfrm>
              <a:blipFill>
                <a:blip r:embed="rId3"/>
                <a:stretch>
                  <a:fillRect t="-329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6">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9" name="Rectangle 8">
            <a:extLst>
              <a:ext uri="{FF2B5EF4-FFF2-40B4-BE49-F238E27FC236}">
                <a16:creationId xmlns:a16="http://schemas.microsoft.com/office/drawing/2014/main" id="{212F5D35-0DBD-9CC2-AFB1-89EA32194EE8}"/>
              </a:ext>
            </a:extLst>
          </p:cNvPr>
          <p:cNvSpPr/>
          <p:nvPr/>
        </p:nvSpPr>
        <p:spPr>
          <a:xfrm>
            <a:off x="2837602" y="3429001"/>
            <a:ext cx="1748912" cy="838200"/>
          </a:xfrm>
          <a:custGeom>
            <a:avLst/>
            <a:gdLst>
              <a:gd name="connsiteX0" fmla="*/ 0 w 1748912"/>
              <a:gd name="connsiteY0" fmla="*/ 0 h 838200"/>
              <a:gd name="connsiteX1" fmla="*/ 600460 w 1748912"/>
              <a:gd name="connsiteY1" fmla="*/ 0 h 838200"/>
              <a:gd name="connsiteX2" fmla="*/ 1130963 w 1748912"/>
              <a:gd name="connsiteY2" fmla="*/ 0 h 838200"/>
              <a:gd name="connsiteX3" fmla="*/ 1748912 w 1748912"/>
              <a:gd name="connsiteY3" fmla="*/ 0 h 838200"/>
              <a:gd name="connsiteX4" fmla="*/ 1748912 w 1748912"/>
              <a:gd name="connsiteY4" fmla="*/ 419100 h 838200"/>
              <a:gd name="connsiteX5" fmla="*/ 1748912 w 1748912"/>
              <a:gd name="connsiteY5" fmla="*/ 838200 h 838200"/>
              <a:gd name="connsiteX6" fmla="*/ 1130963 w 1748912"/>
              <a:gd name="connsiteY6" fmla="*/ 838200 h 838200"/>
              <a:gd name="connsiteX7" fmla="*/ 600460 w 1748912"/>
              <a:gd name="connsiteY7" fmla="*/ 838200 h 838200"/>
              <a:gd name="connsiteX8" fmla="*/ 0 w 1748912"/>
              <a:gd name="connsiteY8" fmla="*/ 838200 h 838200"/>
              <a:gd name="connsiteX9" fmla="*/ 0 w 1748912"/>
              <a:gd name="connsiteY9" fmla="*/ 419100 h 838200"/>
              <a:gd name="connsiteX10" fmla="*/ 0 w 1748912"/>
              <a:gd name="connsiteY10" fmla="*/ 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8912" h="838200" extrusionOk="0">
                <a:moveTo>
                  <a:pt x="0" y="0"/>
                </a:moveTo>
                <a:cubicBezTo>
                  <a:pt x="296920" y="13657"/>
                  <a:pt x="321858" y="-9908"/>
                  <a:pt x="600460" y="0"/>
                </a:cubicBezTo>
                <a:cubicBezTo>
                  <a:pt x="879062" y="9908"/>
                  <a:pt x="974691" y="-10014"/>
                  <a:pt x="1130963" y="0"/>
                </a:cubicBezTo>
                <a:cubicBezTo>
                  <a:pt x="1287235" y="10014"/>
                  <a:pt x="1563074" y="-26015"/>
                  <a:pt x="1748912" y="0"/>
                </a:cubicBezTo>
                <a:cubicBezTo>
                  <a:pt x="1755865" y="147053"/>
                  <a:pt x="1742334" y="264204"/>
                  <a:pt x="1748912" y="419100"/>
                </a:cubicBezTo>
                <a:cubicBezTo>
                  <a:pt x="1755490" y="573996"/>
                  <a:pt x="1768110" y="699168"/>
                  <a:pt x="1748912" y="838200"/>
                </a:cubicBezTo>
                <a:cubicBezTo>
                  <a:pt x="1622468" y="816905"/>
                  <a:pt x="1415300" y="807560"/>
                  <a:pt x="1130963" y="838200"/>
                </a:cubicBezTo>
                <a:cubicBezTo>
                  <a:pt x="846626" y="868840"/>
                  <a:pt x="847620" y="827194"/>
                  <a:pt x="600460" y="838200"/>
                </a:cubicBezTo>
                <a:cubicBezTo>
                  <a:pt x="353300" y="849206"/>
                  <a:pt x="128133" y="857635"/>
                  <a:pt x="0" y="838200"/>
                </a:cubicBezTo>
                <a:cubicBezTo>
                  <a:pt x="-123" y="719367"/>
                  <a:pt x="1389" y="597359"/>
                  <a:pt x="0" y="419100"/>
                </a:cubicBezTo>
                <a:cubicBezTo>
                  <a:pt x="-1389" y="240841"/>
                  <a:pt x="-4212" y="114716"/>
                  <a:pt x="0" y="0"/>
                </a:cubicBezTo>
                <a:close/>
              </a:path>
            </a:pathLst>
          </a:custGeom>
          <a:noFill/>
          <a:ln w="57150">
            <a:solidFill>
              <a:srgbClr val="C00000"/>
            </a:solidFill>
            <a:extLst>
              <a:ext uri="{C807C97D-BFC1-408E-A445-0C87EB9F89A2}">
                <ask:lineSketchStyleProps xmlns:ask="http://schemas.microsoft.com/office/drawing/2018/sketchyshapes" sd="47443607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2934D6-D447-9F28-A5CA-A780E8B90B16}"/>
              </a:ext>
            </a:extLst>
          </p:cNvPr>
          <p:cNvSpPr/>
          <p:nvPr/>
        </p:nvSpPr>
        <p:spPr>
          <a:xfrm>
            <a:off x="4850744" y="3429001"/>
            <a:ext cx="2043542" cy="838200"/>
          </a:xfrm>
          <a:custGeom>
            <a:avLst/>
            <a:gdLst>
              <a:gd name="connsiteX0" fmla="*/ 0 w 2043542"/>
              <a:gd name="connsiteY0" fmla="*/ 0 h 838200"/>
              <a:gd name="connsiteX1" fmla="*/ 701616 w 2043542"/>
              <a:gd name="connsiteY1" fmla="*/ 0 h 838200"/>
              <a:gd name="connsiteX2" fmla="*/ 1321490 w 2043542"/>
              <a:gd name="connsiteY2" fmla="*/ 0 h 838200"/>
              <a:gd name="connsiteX3" fmla="*/ 2043542 w 2043542"/>
              <a:gd name="connsiteY3" fmla="*/ 0 h 838200"/>
              <a:gd name="connsiteX4" fmla="*/ 2043542 w 2043542"/>
              <a:gd name="connsiteY4" fmla="*/ 419100 h 838200"/>
              <a:gd name="connsiteX5" fmla="*/ 2043542 w 2043542"/>
              <a:gd name="connsiteY5" fmla="*/ 838200 h 838200"/>
              <a:gd name="connsiteX6" fmla="*/ 1321490 w 2043542"/>
              <a:gd name="connsiteY6" fmla="*/ 838200 h 838200"/>
              <a:gd name="connsiteX7" fmla="*/ 701616 w 2043542"/>
              <a:gd name="connsiteY7" fmla="*/ 838200 h 838200"/>
              <a:gd name="connsiteX8" fmla="*/ 0 w 2043542"/>
              <a:gd name="connsiteY8" fmla="*/ 838200 h 838200"/>
              <a:gd name="connsiteX9" fmla="*/ 0 w 2043542"/>
              <a:gd name="connsiteY9" fmla="*/ 419100 h 838200"/>
              <a:gd name="connsiteX10" fmla="*/ 0 w 2043542"/>
              <a:gd name="connsiteY10" fmla="*/ 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3542" h="838200" extrusionOk="0">
                <a:moveTo>
                  <a:pt x="0" y="0"/>
                </a:moveTo>
                <a:cubicBezTo>
                  <a:pt x="271882" y="31117"/>
                  <a:pt x="503498" y="26429"/>
                  <a:pt x="701616" y="0"/>
                </a:cubicBezTo>
                <a:cubicBezTo>
                  <a:pt x="899734" y="-26429"/>
                  <a:pt x="1169948" y="22816"/>
                  <a:pt x="1321490" y="0"/>
                </a:cubicBezTo>
                <a:cubicBezTo>
                  <a:pt x="1473032" y="-22816"/>
                  <a:pt x="1835437" y="7758"/>
                  <a:pt x="2043542" y="0"/>
                </a:cubicBezTo>
                <a:cubicBezTo>
                  <a:pt x="2050495" y="147053"/>
                  <a:pt x="2036964" y="264204"/>
                  <a:pt x="2043542" y="419100"/>
                </a:cubicBezTo>
                <a:cubicBezTo>
                  <a:pt x="2050120" y="573996"/>
                  <a:pt x="2062740" y="699168"/>
                  <a:pt x="2043542" y="838200"/>
                </a:cubicBezTo>
                <a:cubicBezTo>
                  <a:pt x="1811423" y="856780"/>
                  <a:pt x="1525691" y="840102"/>
                  <a:pt x="1321490" y="838200"/>
                </a:cubicBezTo>
                <a:cubicBezTo>
                  <a:pt x="1117289" y="836298"/>
                  <a:pt x="869271" y="819594"/>
                  <a:pt x="701616" y="838200"/>
                </a:cubicBezTo>
                <a:cubicBezTo>
                  <a:pt x="533961" y="856806"/>
                  <a:pt x="223722" y="809070"/>
                  <a:pt x="0" y="838200"/>
                </a:cubicBezTo>
                <a:cubicBezTo>
                  <a:pt x="-123" y="719367"/>
                  <a:pt x="1389" y="597359"/>
                  <a:pt x="0" y="419100"/>
                </a:cubicBezTo>
                <a:cubicBezTo>
                  <a:pt x="-1389" y="240841"/>
                  <a:pt x="-4212" y="114716"/>
                  <a:pt x="0" y="0"/>
                </a:cubicBezTo>
                <a:close/>
              </a:path>
            </a:pathLst>
          </a:custGeom>
          <a:noFill/>
          <a:ln w="57150">
            <a:solidFill>
              <a:srgbClr val="C00000"/>
            </a:solidFill>
            <a:extLst>
              <a:ext uri="{C807C97D-BFC1-408E-A445-0C87EB9F89A2}">
                <ask:lineSketchStyleProps xmlns:ask="http://schemas.microsoft.com/office/drawing/2018/sketchyshapes" sd="47443607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5C3511F-290E-1FE5-A8F9-00FF9420EEC8}"/>
                  </a:ext>
                </a:extLst>
              </p:cNvPr>
              <p:cNvSpPr txBox="1"/>
              <p:nvPr/>
            </p:nvSpPr>
            <p:spPr>
              <a:xfrm>
                <a:off x="4927709" y="4467564"/>
                <a:ext cx="265220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𝑣</m:t>
                          </m:r>
                        </m:sub>
                      </m:sSub>
                      <m:r>
                        <a:rPr lang="en-US" sz="3200" b="0" i="1" smtClean="0">
                          <a:latin typeface="Cambria Math" panose="02040503050406030204" pitchFamily="18" charset="0"/>
                        </a:rPr>
                        <m:t>=0.602</m:t>
                      </m:r>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𝑣</m:t>
                          </m:r>
                        </m:e>
                        <m:sup>
                          <m:r>
                            <a:rPr lang="en-US" sz="3200" b="0" i="1" smtClean="0">
                              <a:latin typeface="Cambria Math" panose="02040503050406030204" pitchFamily="18" charset="0"/>
                            </a:rPr>
                            <m:t>2</m:t>
                          </m:r>
                        </m:sup>
                      </m:sSup>
                    </m:oMath>
                  </m:oMathPara>
                </a14:m>
                <a:endParaRPr lang="en-US" sz="3200" dirty="0"/>
              </a:p>
            </p:txBody>
          </p:sp>
        </mc:Choice>
        <mc:Fallback xmlns="">
          <p:sp>
            <p:nvSpPr>
              <p:cNvPr id="13" name="TextBox 12">
                <a:extLst>
                  <a:ext uri="{FF2B5EF4-FFF2-40B4-BE49-F238E27FC236}">
                    <a16:creationId xmlns:a16="http://schemas.microsoft.com/office/drawing/2014/main" id="{C5C3511F-290E-1FE5-A8F9-00FF9420EEC8}"/>
                  </a:ext>
                </a:extLst>
              </p:cNvPr>
              <p:cNvSpPr txBox="1">
                <a:spLocks noRot="1" noChangeAspect="1" noMove="1" noResize="1" noEditPoints="1" noAdjustHandles="1" noChangeArrowheads="1" noChangeShapeType="1" noTextEdit="1"/>
              </p:cNvSpPr>
              <p:nvPr/>
            </p:nvSpPr>
            <p:spPr>
              <a:xfrm>
                <a:off x="4927709" y="4467564"/>
                <a:ext cx="2652201"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120B902-AC00-6A93-B4AC-C5125A001426}"/>
                  </a:ext>
                </a:extLst>
              </p:cNvPr>
              <p:cNvSpPr txBox="1"/>
              <p:nvPr/>
            </p:nvSpPr>
            <p:spPr>
              <a:xfrm>
                <a:off x="8150202" y="4104384"/>
                <a:ext cx="2130135" cy="10804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𝑝</m:t>
                          </m:r>
                        </m:e>
                        <m:sub>
                          <m:r>
                            <a:rPr lang="en-US" sz="3200" b="0" i="1" smtClean="0">
                              <a:latin typeface="Cambria Math" panose="02040503050406030204" pitchFamily="18" charset="0"/>
                            </a:rPr>
                            <m:t>𝑣</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𝑣</m:t>
                              </m:r>
                            </m:e>
                            <m:sup>
                              <m:r>
                                <a:rPr lang="en-US" sz="3200" b="0" i="1" smtClean="0">
                                  <a:latin typeface="Cambria Math" panose="02040503050406030204" pitchFamily="18" charset="0"/>
                                </a:rPr>
                                <m:t>2</m:t>
                              </m:r>
                            </m:sup>
                          </m:sSup>
                        </m:num>
                        <m:den>
                          <m:r>
                            <a:rPr lang="en-US" sz="3200" b="0" i="1" smtClean="0">
                              <a:latin typeface="Cambria Math" panose="02040503050406030204" pitchFamily="18" charset="0"/>
                            </a:rPr>
                            <m:t>4005</m:t>
                          </m:r>
                        </m:den>
                      </m:f>
                    </m:oMath>
                  </m:oMathPara>
                </a14:m>
                <a:endParaRPr lang="en-US" sz="3200" dirty="0"/>
              </a:p>
            </p:txBody>
          </p:sp>
        </mc:Choice>
        <mc:Fallback xmlns="">
          <p:sp>
            <p:nvSpPr>
              <p:cNvPr id="14" name="TextBox 13">
                <a:extLst>
                  <a:ext uri="{FF2B5EF4-FFF2-40B4-BE49-F238E27FC236}">
                    <a16:creationId xmlns:a16="http://schemas.microsoft.com/office/drawing/2014/main" id="{A120B902-AC00-6A93-B4AC-C5125A001426}"/>
                  </a:ext>
                </a:extLst>
              </p:cNvPr>
              <p:cNvSpPr txBox="1">
                <a:spLocks noRot="1" noChangeAspect="1" noMove="1" noResize="1" noEditPoints="1" noAdjustHandles="1" noChangeArrowheads="1" noChangeShapeType="1" noTextEdit="1"/>
              </p:cNvSpPr>
              <p:nvPr/>
            </p:nvSpPr>
            <p:spPr>
              <a:xfrm>
                <a:off x="8150202" y="4104384"/>
                <a:ext cx="2130135" cy="1080489"/>
              </a:xfrm>
              <a:prstGeom prst="rect">
                <a:avLst/>
              </a:prstGeom>
              <a:blipFill>
                <a:blip r:embed="rId8"/>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DCC4B58-B005-D099-2F1C-4BA60EE2B74F}"/>
              </a:ext>
            </a:extLst>
          </p:cNvPr>
          <p:cNvSpPr txBox="1"/>
          <p:nvPr/>
        </p:nvSpPr>
        <p:spPr>
          <a:xfrm>
            <a:off x="4620952" y="5327140"/>
            <a:ext cx="3265714" cy="461665"/>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METRIC</a:t>
            </a:r>
          </a:p>
        </p:txBody>
      </p:sp>
      <p:cxnSp>
        <p:nvCxnSpPr>
          <p:cNvPr id="23" name="Straight Connector 22">
            <a:extLst>
              <a:ext uri="{FF2B5EF4-FFF2-40B4-BE49-F238E27FC236}">
                <a16:creationId xmlns:a16="http://schemas.microsoft.com/office/drawing/2014/main" id="{3178BFB6-A1D4-791B-30A7-AEEF348DB0B9}"/>
              </a:ext>
            </a:extLst>
          </p:cNvPr>
          <p:cNvCxnSpPr>
            <a:cxnSpLocks/>
          </p:cNvCxnSpPr>
          <p:nvPr/>
        </p:nvCxnSpPr>
        <p:spPr>
          <a:xfrm>
            <a:off x="5054424" y="5251659"/>
            <a:ext cx="2525486"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ABD83FC-3E6D-D5B2-7A54-F0C8CB6B14F1}"/>
              </a:ext>
            </a:extLst>
          </p:cNvPr>
          <p:cNvSpPr txBox="1"/>
          <p:nvPr/>
        </p:nvSpPr>
        <p:spPr>
          <a:xfrm>
            <a:off x="7815979" y="5327140"/>
            <a:ext cx="3265714" cy="461665"/>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U.S.</a:t>
            </a:r>
          </a:p>
        </p:txBody>
      </p:sp>
      <p:cxnSp>
        <p:nvCxnSpPr>
          <p:cNvPr id="26" name="Straight Connector 25">
            <a:extLst>
              <a:ext uri="{FF2B5EF4-FFF2-40B4-BE49-F238E27FC236}">
                <a16:creationId xmlns:a16="http://schemas.microsoft.com/office/drawing/2014/main" id="{9FCB1733-2DA2-2A65-3139-4E1D5F3DA5F0}"/>
              </a:ext>
            </a:extLst>
          </p:cNvPr>
          <p:cNvCxnSpPr>
            <a:cxnSpLocks/>
          </p:cNvCxnSpPr>
          <p:nvPr/>
        </p:nvCxnSpPr>
        <p:spPr>
          <a:xfrm>
            <a:off x="8249451" y="5251659"/>
            <a:ext cx="2525486"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665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Conservation of Energy</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56242" y="1580829"/>
            <a:ext cx="11679516" cy="3889840"/>
          </a:xfrm>
        </p:spPr>
        <p:txBody>
          <a:bodyPr>
            <a:normAutofit/>
          </a:bodyPr>
          <a:lstStyle/>
          <a:p>
            <a:pPr marL="1028700" lvl="2" indent="-457200">
              <a:buFont typeface="Wingdings" panose="05000000000000000000" pitchFamily="2" charset="2"/>
              <a:buChar char="§"/>
            </a:pPr>
            <a:r>
              <a:rPr lang="en-US" sz="3200" dirty="0">
                <a:latin typeface="Tahoma" panose="020B0604030504040204" pitchFamily="34" charset="0"/>
                <a:ea typeface="Tahoma" panose="020B0604030504040204" pitchFamily="34" charset="0"/>
                <a:cs typeface="Tahoma" panose="020B0604030504040204" pitchFamily="34" charset="0"/>
              </a:rPr>
              <a:t>For air to move, a </a:t>
            </a:r>
            <a:r>
              <a:rPr lang="en-US" sz="3200" b="1" u="sng" dirty="0">
                <a:latin typeface="Tahoma" panose="020B0604030504040204" pitchFamily="34" charset="0"/>
                <a:ea typeface="Tahoma" panose="020B0604030504040204" pitchFamily="34" charset="0"/>
                <a:cs typeface="Tahoma" panose="020B0604030504040204" pitchFamily="34" charset="0"/>
              </a:rPr>
              <a:t>pressure differential must exist. </a:t>
            </a:r>
          </a:p>
          <a:p>
            <a:pPr marL="1028700" lvl="2" indent="-457200">
              <a:buFont typeface="Wingdings" panose="05000000000000000000" pitchFamily="2" charset="2"/>
              <a:buChar char="§"/>
            </a:pPr>
            <a:r>
              <a:rPr lang="en-US" sz="3200" dirty="0">
                <a:latin typeface="Tahoma" panose="020B0604030504040204" pitchFamily="34" charset="0"/>
                <a:ea typeface="Tahoma" panose="020B0604030504040204" pitchFamily="34" charset="0"/>
                <a:cs typeface="Tahoma" panose="020B0604030504040204" pitchFamily="34" charset="0"/>
              </a:rPr>
              <a:t>Air moves from high to low pressure area. For example, a fan inlet is a </a:t>
            </a:r>
            <a:r>
              <a:rPr lang="en-US" sz="3200" b="1" dirty="0">
                <a:latin typeface="Tahoma" panose="020B0604030504040204" pitchFamily="34" charset="0"/>
                <a:ea typeface="Tahoma" panose="020B0604030504040204" pitchFamily="34" charset="0"/>
                <a:cs typeface="Tahoma" panose="020B0604030504040204" pitchFamily="34" charset="0"/>
              </a:rPr>
              <a:t>negative pressure area</a:t>
            </a:r>
            <a:r>
              <a:rPr lang="en-US" sz="3200" dirty="0">
                <a:latin typeface="Tahoma" panose="020B0604030504040204" pitchFamily="34" charset="0"/>
                <a:ea typeface="Tahoma" panose="020B0604030504040204" pitchFamily="34" charset="0"/>
                <a:cs typeface="Tahoma" panose="020B0604030504040204" pitchFamily="34" charset="0"/>
              </a:rPr>
              <a:t>, and the fan outlet is a </a:t>
            </a:r>
            <a:r>
              <a:rPr lang="en-US" sz="3200" b="1" dirty="0">
                <a:latin typeface="Tahoma" panose="020B0604030504040204" pitchFamily="34" charset="0"/>
                <a:ea typeface="Tahoma" panose="020B0604030504040204" pitchFamily="34" charset="0"/>
                <a:cs typeface="Tahoma" panose="020B0604030504040204" pitchFamily="34" charset="0"/>
              </a:rPr>
              <a:t>positive pressure area. </a:t>
            </a:r>
          </a:p>
          <a:p>
            <a:pPr marL="1028700" lvl="2" indent="-457200">
              <a:buFont typeface="Wingdings" panose="05000000000000000000" pitchFamily="2" charset="2"/>
              <a:buChar char="§"/>
            </a:pPr>
            <a:r>
              <a:rPr lang="en-US" sz="3200" dirty="0">
                <a:latin typeface="Tahoma" panose="020B0604030504040204" pitchFamily="34" charset="0"/>
                <a:ea typeface="Tahoma" panose="020B0604030504040204" pitchFamily="34" charset="0"/>
                <a:cs typeface="Tahoma" panose="020B0604030504040204" pitchFamily="34" charset="0"/>
              </a:rPr>
              <a:t>Positive pressure flows are also called “supply air”;</a:t>
            </a:r>
          </a:p>
          <a:p>
            <a:pPr marL="1028700" lvl="2" indent="-457200">
              <a:buFont typeface="Wingdings" panose="05000000000000000000" pitchFamily="2" charset="2"/>
              <a:buChar char="§"/>
            </a:pPr>
            <a:r>
              <a:rPr lang="en-US" sz="3200" dirty="0">
                <a:latin typeface="Tahoma" panose="020B0604030504040204" pitchFamily="34" charset="0"/>
                <a:ea typeface="Tahoma" panose="020B0604030504040204" pitchFamily="34" charset="0"/>
                <a:cs typeface="Tahoma" panose="020B0604030504040204" pitchFamily="34" charset="0"/>
              </a:rPr>
              <a:t>Negative pressure flows are also called “exhaust” or “return air”.</a:t>
            </a:r>
          </a:p>
          <a:p>
            <a:pPr marL="1028700" lvl="2" indent="-457200">
              <a:buFont typeface="Wingdings" panose="05000000000000000000" pitchFamily="2" charset="2"/>
              <a:buChar char="§"/>
            </a:pPr>
            <a:endParaRPr lang="en-US" sz="4000" dirty="0"/>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1080758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D741F4-7676-8CB6-7E32-48DCE8DA0B84}"/>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3">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27667" y="1043940"/>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About the Speaker</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961828" y="1871362"/>
            <a:ext cx="9224630" cy="3889840"/>
          </a:xfrm>
        </p:spPr>
        <p:txBody>
          <a:bodyPr>
            <a:noAutofit/>
          </a:bodyPr>
          <a:lstStyle/>
          <a:p>
            <a:pPr marL="228600" lvl="2"/>
            <a:r>
              <a:rPr lang="en-US" sz="2800" dirty="0">
                <a:latin typeface="Tahoma" panose="020B0604030504040204" pitchFamily="34" charset="0"/>
                <a:ea typeface="Tahoma" panose="020B0604030504040204" pitchFamily="34" charset="0"/>
                <a:cs typeface="Tahoma" panose="020B0604030504040204" pitchFamily="34" charset="0"/>
              </a:rPr>
              <a:t>Worked as a freelance mechanical designer, modeler, and researcher for a variety of local and international companies since 2013.</a:t>
            </a:r>
          </a:p>
          <a:p>
            <a:pPr marL="228600" lvl="2"/>
            <a:r>
              <a:rPr lang="en-US" sz="2800" dirty="0">
                <a:latin typeface="Tahoma" panose="020B0604030504040204" pitchFamily="34" charset="0"/>
                <a:ea typeface="Tahoma" panose="020B0604030504040204" pitchFamily="34" charset="0"/>
                <a:cs typeface="Tahoma" panose="020B0604030504040204" pitchFamily="34" charset="0"/>
              </a:rPr>
              <a:t>Graduated with a BS in Mechanical Engineering from President Ramon Magsaysay State University in 2018.</a:t>
            </a:r>
          </a:p>
          <a:p>
            <a:pPr marL="228600" lvl="2"/>
            <a:r>
              <a:rPr lang="en-US" sz="2800" dirty="0">
                <a:latin typeface="Tahoma" panose="020B0604030504040204" pitchFamily="34" charset="0"/>
                <a:ea typeface="Tahoma" panose="020B0604030504040204" pitchFamily="34" charset="0"/>
                <a:cs typeface="Tahoma" panose="020B0604030504040204" pitchFamily="34" charset="0"/>
              </a:rPr>
              <a:t>Started my professional career in 2018 at RBSanchez PME Consultants and Associates, Inc.</a:t>
            </a:r>
          </a:p>
          <a:p>
            <a:pPr marL="228600" lvl="2"/>
            <a:r>
              <a:rPr lang="en-US" sz="2800" dirty="0">
                <a:latin typeface="Tahoma" panose="020B0604030504040204" pitchFamily="34" charset="0"/>
                <a:ea typeface="Tahoma" panose="020B0604030504040204" pitchFamily="34" charset="0"/>
                <a:cs typeface="Tahoma" panose="020B0604030504040204" pitchFamily="34" charset="0"/>
              </a:rPr>
              <a:t>Currently, Independent Design and Operations Consultant for Various Industrial and Mining Companies</a:t>
            </a:r>
          </a:p>
          <a:p>
            <a:pPr marL="228600" lvl="2"/>
            <a:endParaRPr lang="en-US" sz="2800" dirty="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a:extLst>
              <a:ext uri="{FF2B5EF4-FFF2-40B4-BE49-F238E27FC236}">
                <a16:creationId xmlns:a16="http://schemas.microsoft.com/office/drawing/2014/main" id="{B5C2CBEB-FCBC-A8CD-95E9-8131584BD232}"/>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514F1C40-B74B-9414-C194-486C7FAF4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B9675413-07E7-2457-E8DE-571904FD1B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sp>
        <p:nvSpPr>
          <p:cNvPr id="7" name="TextBox 6">
            <a:extLst>
              <a:ext uri="{FF2B5EF4-FFF2-40B4-BE49-F238E27FC236}">
                <a16:creationId xmlns:a16="http://schemas.microsoft.com/office/drawing/2014/main" id="{F8A57D96-C238-250A-B68B-60366D67753F}"/>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9" name="Picture 8" descr="A person wearing glasses and a blue shirt&#10;&#10;Description automatically generated with medium confidence">
            <a:extLst>
              <a:ext uri="{FF2B5EF4-FFF2-40B4-BE49-F238E27FC236}">
                <a16:creationId xmlns:a16="http://schemas.microsoft.com/office/drawing/2014/main" id="{B42F4208-F1EF-9B66-6637-B7DA3C4B8FE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48775" y="1672027"/>
            <a:ext cx="2491944" cy="3763644"/>
          </a:xfrm>
          <a:prstGeom prst="rect">
            <a:avLst/>
          </a:prstGeom>
        </p:spPr>
      </p:pic>
    </p:spTree>
    <p:extLst>
      <p:ext uri="{BB962C8B-B14F-4D97-AF65-F5344CB8AC3E}">
        <p14:creationId xmlns:p14="http://schemas.microsoft.com/office/powerpoint/2010/main" val="1161080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pic>
        <p:nvPicPr>
          <p:cNvPr id="12" name="Picture 11">
            <a:extLst>
              <a:ext uri="{FF2B5EF4-FFF2-40B4-BE49-F238E27FC236}">
                <a16:creationId xmlns:a16="http://schemas.microsoft.com/office/drawing/2014/main" id="{66CF4545-24F2-B5D5-B518-283A6F6AC342}"/>
              </a:ext>
            </a:extLst>
          </p:cNvPr>
          <p:cNvPicPr>
            <a:picLocks noChangeAspect="1"/>
          </p:cNvPicPr>
          <p:nvPr/>
        </p:nvPicPr>
        <p:blipFill>
          <a:blip r:embed="rId6">
            <a:alphaModFix amt="87000"/>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478555" y="1603421"/>
            <a:ext cx="7234889" cy="4883818"/>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Pressure Changes</a:t>
            </a:r>
          </a:p>
        </p:txBody>
      </p:sp>
    </p:spTree>
    <p:extLst>
      <p:ext uri="{BB962C8B-B14F-4D97-AF65-F5344CB8AC3E}">
        <p14:creationId xmlns:p14="http://schemas.microsoft.com/office/powerpoint/2010/main" val="867451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3"/>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Different Methods in Duct Design</a:t>
            </a:r>
          </a:p>
        </p:txBody>
      </p:sp>
      <p:sp>
        <p:nvSpPr>
          <p:cNvPr id="13" name="Content Placeholder 2">
            <a:extLst>
              <a:ext uri="{FF2B5EF4-FFF2-40B4-BE49-F238E27FC236}">
                <a16:creationId xmlns:a16="http://schemas.microsoft.com/office/drawing/2014/main" id="{8D35163B-330E-3DFC-F0E7-FE57C4F47BC6}"/>
              </a:ext>
            </a:extLst>
          </p:cNvPr>
          <p:cNvSpPr txBox="1">
            <a:spLocks/>
          </p:cNvSpPr>
          <p:nvPr/>
        </p:nvSpPr>
        <p:spPr>
          <a:xfrm>
            <a:off x="-157942" y="1580829"/>
            <a:ext cx="11802074" cy="3889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50" lvl="2" indent="-514350">
              <a:buFont typeface="Arial" panose="020B0604020202020204" pitchFamily="34" charset="0"/>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Equal friction method</a:t>
            </a:r>
          </a:p>
          <a:p>
            <a:pPr marL="914400" lvl="2" indent="0">
              <a:buNone/>
            </a:pPr>
            <a:r>
              <a:rPr lang="en-US" sz="3200" dirty="0">
                <a:latin typeface="Tahoma" panose="020B0604030504040204" pitchFamily="34" charset="0"/>
                <a:ea typeface="Tahoma" panose="020B0604030504040204" pitchFamily="34" charset="0"/>
                <a:cs typeface="Tahoma" panose="020B0604030504040204" pitchFamily="34" charset="0"/>
              </a:rPr>
              <a:t>	-	</a:t>
            </a:r>
            <a:r>
              <a:rPr lang="en-US" sz="3000" dirty="0">
                <a:latin typeface="Tahoma" panose="020B0604030504040204" pitchFamily="34" charset="0"/>
                <a:ea typeface="Tahoma" panose="020B0604030504040204" pitchFamily="34" charset="0"/>
                <a:cs typeface="Tahoma" panose="020B0604030504040204" pitchFamily="34" charset="0"/>
              </a:rPr>
              <a:t>Calculates each section’s duct diameter from friction 	chart or databases.</a:t>
            </a:r>
          </a:p>
          <a:p>
            <a:pPr marL="914400" lvl="2" indent="0">
              <a:buNone/>
            </a:pPr>
            <a:r>
              <a:rPr lang="en-US" sz="3200" dirty="0">
                <a:latin typeface="Tahoma" panose="020B0604030504040204" pitchFamily="34" charset="0"/>
                <a:ea typeface="Tahoma" panose="020B0604030504040204" pitchFamily="34" charset="0"/>
                <a:cs typeface="Tahoma" panose="020B0604030504040204" pitchFamily="34" charset="0"/>
              </a:rPr>
              <a:t>2. Static Regain method</a:t>
            </a:r>
          </a:p>
          <a:p>
            <a:pPr marL="914400" lvl="2" indent="0">
              <a:buNone/>
            </a:pPr>
            <a:r>
              <a:rPr lang="en-US" sz="3200" dirty="0">
                <a:latin typeface="Tahoma" panose="020B0604030504040204" pitchFamily="34" charset="0"/>
                <a:ea typeface="Tahoma" panose="020B0604030504040204" pitchFamily="34" charset="0"/>
                <a:cs typeface="Tahoma" panose="020B0604030504040204" pitchFamily="34" charset="0"/>
              </a:rPr>
              <a:t>	-	calculates the duct diameter for each </a:t>
            </a:r>
            <a:r>
              <a:rPr lang="en-US" sz="3200">
                <a:latin typeface="Tahoma" panose="020B0604030504040204" pitchFamily="34" charset="0"/>
                <a:ea typeface="Tahoma" panose="020B0604030504040204" pitchFamily="34" charset="0"/>
                <a:cs typeface="Tahoma" panose="020B0604030504040204" pitchFamily="34" charset="0"/>
              </a:rPr>
              <a:t>section 	with each </a:t>
            </a: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r>
              <a:rPr lang="en-US" sz="3200" dirty="0">
                <a:latin typeface="Tahoma" panose="020B0604030504040204" pitchFamily="34" charset="0"/>
                <a:ea typeface="Tahoma" panose="020B0604030504040204" pitchFamily="34" charset="0"/>
                <a:cs typeface="Tahoma" panose="020B0604030504040204" pitchFamily="34" charset="0"/>
              </a:rPr>
              <a:t>3. Constant Velocity method</a:t>
            </a:r>
          </a:p>
        </p:txBody>
      </p:sp>
    </p:spTree>
    <p:extLst>
      <p:ext uri="{BB962C8B-B14F-4D97-AF65-F5344CB8AC3E}">
        <p14:creationId xmlns:p14="http://schemas.microsoft.com/office/powerpoint/2010/main" val="405369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Solving the Darcy Equation</a:t>
            </a:r>
          </a:p>
        </p:txBody>
      </p:sp>
      <p:sp>
        <p:nvSpPr>
          <p:cNvPr id="4" name="Content Placeholder 2">
            <a:extLst>
              <a:ext uri="{FF2B5EF4-FFF2-40B4-BE49-F238E27FC236}">
                <a16:creationId xmlns:a16="http://schemas.microsoft.com/office/drawing/2014/main" id="{A0D6ED1C-29ED-6246-80D6-2D0D3D65BBDE}"/>
              </a:ext>
            </a:extLst>
          </p:cNvPr>
          <p:cNvSpPr>
            <a:spLocks noGrp="1"/>
          </p:cNvSpPr>
          <p:nvPr>
            <p:ph idx="1"/>
          </p:nvPr>
        </p:nvSpPr>
        <p:spPr>
          <a:xfrm>
            <a:off x="256242" y="1580829"/>
            <a:ext cx="11679516" cy="3889840"/>
          </a:xfrm>
        </p:spPr>
        <p:txBody>
          <a:bodyPr>
            <a:normAutofit/>
          </a:bodyPr>
          <a:lstStyle/>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To calculate the resistance of straight duct, including the friction factor “f”, the equations are as follows;</a:t>
            </a:r>
          </a:p>
          <a:p>
            <a:pPr marL="914400" lvl="2" indent="0">
              <a:buNone/>
            </a:pPr>
            <a:endParaRPr lang="en-US" sz="40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B7ACD08-0C16-F557-6CCA-337C3AF3778B}"/>
                  </a:ext>
                </a:extLst>
              </p:cNvPr>
              <p:cNvSpPr txBox="1"/>
              <p:nvPr/>
            </p:nvSpPr>
            <p:spPr>
              <a:xfrm>
                <a:off x="3438057" y="2846244"/>
                <a:ext cx="5361981" cy="11655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m:t>
                          </m:r>
                          <m:r>
                            <a:rPr lang="en-US" sz="3200" b="0" i="1" smtClean="0">
                              <a:latin typeface="Cambria Math" panose="02040503050406030204" pitchFamily="18" charset="0"/>
                            </a:rPr>
                            <m:t>𝑓</m:t>
                          </m:r>
                        </m:den>
                      </m:f>
                      <m:r>
                        <a:rPr lang="en-US" sz="3200" i="1">
                          <a:latin typeface="Cambria Math" panose="02040503050406030204" pitchFamily="18" charset="0"/>
                        </a:rPr>
                        <m:t>=</m:t>
                      </m:r>
                      <m:r>
                        <a:rPr lang="en-US" sz="3200" b="0" i="1" smtClean="0">
                          <a:latin typeface="Cambria Math" panose="02040503050406030204" pitchFamily="18" charset="0"/>
                        </a:rPr>
                        <m:t>−2</m:t>
                      </m:r>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log</m:t>
                          </m:r>
                        </m:fName>
                        <m:e>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12</m:t>
                              </m:r>
                              <m:r>
                                <a:rPr lang="en-US" sz="3200" b="0" i="1" smtClean="0">
                                  <a:latin typeface="Cambria Math" panose="02040503050406030204" pitchFamily="18" charset="0"/>
                                  <a:ea typeface="Cambria Math" panose="02040503050406030204" pitchFamily="18" charset="0"/>
                                </a:rPr>
                                <m:t>𝜀</m:t>
                              </m:r>
                            </m:num>
                            <m:den>
                              <m:r>
                                <a:rPr lang="en-US" sz="3200" b="0" i="1" smtClean="0">
                                  <a:latin typeface="Cambria Math" panose="02040503050406030204" pitchFamily="18" charset="0"/>
                                </a:rPr>
                                <m:t>3.7</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m:t>
                                  </m:r>
                                </m:e>
                                <m:sub>
                                  <m:r>
                                    <a:rPr lang="en-US" sz="3200" b="0" i="1" smtClean="0">
                                      <a:latin typeface="Cambria Math" panose="02040503050406030204" pitchFamily="18" charset="0"/>
                                    </a:rPr>
                                    <m:t>h</m:t>
                                  </m:r>
                                </m:sub>
                              </m:sSub>
                            </m:den>
                          </m:f>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2.54</m:t>
                              </m:r>
                            </m:num>
                            <m:den>
                              <m:r>
                                <a:rPr lang="en-US" sz="3200" b="0" i="1" smtClean="0">
                                  <a:latin typeface="Cambria Math" panose="02040503050406030204" pitchFamily="18" charset="0"/>
                                </a:rPr>
                                <m:t>𝑅𝑒</m:t>
                              </m:r>
                              <m:r>
                                <a:rPr lang="en-US" sz="3200" b="0" i="1" smtClean="0">
                                  <a:latin typeface="Cambria Math" panose="02040503050406030204" pitchFamily="18" charset="0"/>
                                </a:rPr>
                                <m:t> √</m:t>
                              </m:r>
                              <m:r>
                                <a:rPr lang="en-US" sz="3200" b="0" i="1" smtClean="0">
                                  <a:latin typeface="Cambria Math" panose="02040503050406030204" pitchFamily="18" charset="0"/>
                                </a:rPr>
                                <m:t>𝑓</m:t>
                              </m:r>
                            </m:den>
                          </m:f>
                          <m:r>
                            <a:rPr lang="en-US" sz="3200" b="0" i="1" smtClean="0">
                              <a:latin typeface="Cambria Math" panose="02040503050406030204" pitchFamily="18" charset="0"/>
                            </a:rPr>
                            <m:t>)</m:t>
                          </m:r>
                        </m:e>
                      </m:func>
                    </m:oMath>
                  </m:oMathPara>
                </a14:m>
                <a:endParaRPr lang="en-US" sz="3200" i="1"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0B7ACD08-0C16-F557-6CCA-337C3AF3778B}"/>
                  </a:ext>
                </a:extLst>
              </p:cNvPr>
              <p:cNvSpPr txBox="1">
                <a:spLocks noRot="1" noChangeAspect="1" noMove="1" noResize="1" noEditPoints="1" noAdjustHandles="1" noChangeArrowheads="1" noChangeShapeType="1" noTextEdit="1"/>
              </p:cNvSpPr>
              <p:nvPr/>
            </p:nvSpPr>
            <p:spPr>
              <a:xfrm>
                <a:off x="3438057" y="2846244"/>
                <a:ext cx="5361981" cy="116551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3CC1D3A-6B1E-FC96-A043-0DF0FD45E6D0}"/>
                  </a:ext>
                </a:extLst>
              </p:cNvPr>
              <p:cNvSpPr txBox="1"/>
              <p:nvPr/>
            </p:nvSpPr>
            <p:spPr>
              <a:xfrm>
                <a:off x="8253673" y="4873102"/>
                <a:ext cx="2254783" cy="10914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𝑅</m:t>
                      </m:r>
                      <m:r>
                        <a:rPr lang="en-US" sz="3200" b="0" i="1" smtClean="0">
                          <a:latin typeface="Cambria Math" panose="02040503050406030204" pitchFamily="18" charset="0"/>
                        </a:rPr>
                        <m:t>𝑒</m:t>
                      </m:r>
                      <m:r>
                        <a:rPr lang="en-US" sz="3200" i="1">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𝜌</m:t>
                          </m:r>
                          <m:r>
                            <a:rPr lang="en-US" sz="3200" b="0" i="1" smtClean="0">
                              <a:latin typeface="Cambria Math" panose="02040503050406030204" pitchFamily="18" charset="0"/>
                            </a:rPr>
                            <m:t>𝑉</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𝐷</m:t>
                              </m:r>
                            </m:e>
                            <m:sub>
                              <m:r>
                                <a:rPr lang="en-US" sz="3200" b="0" i="1" smtClean="0">
                                  <a:latin typeface="Cambria Math" panose="02040503050406030204" pitchFamily="18" charset="0"/>
                                </a:rPr>
                                <m:t>h</m:t>
                              </m:r>
                            </m:sub>
                          </m:sSub>
                        </m:num>
                        <m:den>
                          <m:r>
                            <a:rPr lang="en-US" sz="3200" b="0" i="1" smtClean="0">
                              <a:latin typeface="Cambria Math" panose="02040503050406030204" pitchFamily="18" charset="0"/>
                            </a:rPr>
                            <m:t>12</m:t>
                          </m:r>
                          <m:r>
                            <a:rPr lang="en-US" sz="3200" b="0" i="1" smtClean="0">
                              <a:latin typeface="Cambria Math" panose="02040503050406030204" pitchFamily="18" charset="0"/>
                            </a:rPr>
                            <m:t>𝜇</m:t>
                          </m:r>
                        </m:den>
                      </m:f>
                    </m:oMath>
                  </m:oMathPara>
                </a14:m>
                <a:endParaRPr lang="en-US" sz="3200" i="1"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A3CC1D3A-6B1E-FC96-A043-0DF0FD45E6D0}"/>
                  </a:ext>
                </a:extLst>
              </p:cNvPr>
              <p:cNvSpPr txBox="1">
                <a:spLocks noRot="1" noChangeAspect="1" noMove="1" noResize="1" noEditPoints="1" noAdjustHandles="1" noChangeArrowheads="1" noChangeShapeType="1" noTextEdit="1"/>
              </p:cNvSpPr>
              <p:nvPr/>
            </p:nvSpPr>
            <p:spPr>
              <a:xfrm>
                <a:off x="8253673" y="4873102"/>
                <a:ext cx="2254783" cy="109145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18EBDDE-85A9-3BED-D842-9AC297B12381}"/>
                  </a:ext>
                </a:extLst>
              </p:cNvPr>
              <p:cNvSpPr txBox="1"/>
              <p:nvPr/>
            </p:nvSpPr>
            <p:spPr>
              <a:xfrm>
                <a:off x="1454944" y="4820813"/>
                <a:ext cx="2869183" cy="10448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𝐷</m:t>
                          </m:r>
                        </m:e>
                        <m:sub>
                          <m:r>
                            <a:rPr lang="en-US" sz="3200" i="1">
                              <a:latin typeface="Cambria Math" panose="02040503050406030204" pitchFamily="18" charset="0"/>
                            </a:rPr>
                            <m:t>h</m:t>
                          </m:r>
                        </m:sub>
                      </m:sSub>
                      <m:r>
                        <a:rPr lang="en-US" sz="3200" i="1">
                          <a:latin typeface="Cambria Math" panose="02040503050406030204" pitchFamily="18" charset="0"/>
                        </a:rPr>
                        <m:t>=</m:t>
                      </m:r>
                      <m:f>
                        <m:fPr>
                          <m:ctrlPr>
                            <a:rPr lang="en-US" sz="3200" i="1">
                              <a:latin typeface="Cambria Math" panose="02040503050406030204" pitchFamily="18" charset="0"/>
                            </a:rPr>
                          </m:ctrlPr>
                        </m:fPr>
                        <m:num>
                          <m:r>
                            <a:rPr lang="en-US" sz="3200" i="1">
                              <a:latin typeface="Cambria Math" panose="02040503050406030204" pitchFamily="18" charset="0"/>
                            </a:rPr>
                            <m:t>12 </m:t>
                          </m:r>
                          <m:d>
                            <m:dPr>
                              <m:ctrlPr>
                                <a:rPr lang="en-US" sz="3200" i="1">
                                  <a:latin typeface="Cambria Math" panose="02040503050406030204" pitchFamily="18" charset="0"/>
                                </a:rPr>
                              </m:ctrlPr>
                            </m:dPr>
                            <m:e>
                              <m:r>
                                <a:rPr lang="en-US" sz="3200" i="1">
                                  <a:latin typeface="Cambria Math" panose="02040503050406030204" pitchFamily="18" charset="0"/>
                                </a:rPr>
                                <m:t>4</m:t>
                              </m:r>
                              <m:sSub>
                                <m:sSubPr>
                                  <m:ctrlPr>
                                    <a:rPr lang="en-US" sz="3200" i="1">
                                      <a:latin typeface="Cambria Math" panose="02040503050406030204" pitchFamily="18" charset="0"/>
                                    </a:rPr>
                                  </m:ctrlPr>
                                </m:sSubPr>
                                <m:e>
                                  <m:r>
                                    <a:rPr lang="en-US" sz="3200" i="1">
                                      <a:latin typeface="Cambria Math" panose="02040503050406030204" pitchFamily="18" charset="0"/>
                                    </a:rPr>
                                    <m:t>𝐴</m:t>
                                  </m:r>
                                </m:e>
                                <m:sub>
                                  <m:r>
                                    <a:rPr lang="en-US" sz="3200" i="1">
                                      <a:latin typeface="Cambria Math" panose="02040503050406030204" pitchFamily="18" charset="0"/>
                                    </a:rPr>
                                    <m:t>𝑑</m:t>
                                  </m:r>
                                </m:sub>
                              </m:sSub>
                            </m:e>
                          </m:d>
                        </m:num>
                        <m:den>
                          <m:r>
                            <a:rPr lang="en-US" sz="3200" i="1">
                              <a:latin typeface="Cambria Math" panose="02040503050406030204" pitchFamily="18" charset="0"/>
                            </a:rPr>
                            <m:t>𝑃</m:t>
                          </m:r>
                        </m:den>
                      </m:f>
                    </m:oMath>
                  </m:oMathPara>
                </a14:m>
                <a:endParaRPr lang="en-US" sz="3200" i="1"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E18EBDDE-85A9-3BED-D842-9AC297B12381}"/>
                  </a:ext>
                </a:extLst>
              </p:cNvPr>
              <p:cNvSpPr txBox="1">
                <a:spLocks noRot="1" noChangeAspect="1" noMove="1" noResize="1" noEditPoints="1" noAdjustHandles="1" noChangeArrowheads="1" noChangeShapeType="1" noTextEdit="1"/>
              </p:cNvSpPr>
              <p:nvPr/>
            </p:nvSpPr>
            <p:spPr>
              <a:xfrm>
                <a:off x="1454944" y="4820813"/>
                <a:ext cx="2869183" cy="1044838"/>
              </a:xfrm>
              <a:prstGeom prst="rect">
                <a:avLst/>
              </a:prstGeom>
              <a:blipFill>
                <a:blip r:embed="rId8"/>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F4E92B9-6B6F-EFE0-C1E9-1791EC06F3C1}"/>
              </a:ext>
            </a:extLst>
          </p:cNvPr>
          <p:cNvSpPr txBox="1"/>
          <p:nvPr/>
        </p:nvSpPr>
        <p:spPr>
          <a:xfrm>
            <a:off x="614398" y="4356576"/>
            <a:ext cx="4454323" cy="523220"/>
          </a:xfrm>
          <a:prstGeom prst="rect">
            <a:avLst/>
          </a:prstGeom>
          <a:noFill/>
        </p:spPr>
        <p:txBody>
          <a:bodyPr wrap="square">
            <a:spAutoFit/>
          </a:bodyPr>
          <a:lstStyle/>
          <a:p>
            <a:pPr marL="571500" lvl="2" indent="0">
              <a:buNone/>
            </a:pPr>
            <a:r>
              <a:rPr lang="en-US" sz="2800" b="1" dirty="0">
                <a:latin typeface="Tahoma" panose="020B0604030504040204" pitchFamily="34" charset="0"/>
                <a:ea typeface="Tahoma" panose="020B0604030504040204" pitchFamily="34" charset="0"/>
                <a:cs typeface="Tahoma" panose="020B0604030504040204" pitchFamily="34" charset="0"/>
              </a:rPr>
              <a:t>Hydraulic Diameter</a:t>
            </a:r>
            <a:endParaRPr lang="en-US" sz="3600" b="1" dirty="0"/>
          </a:p>
        </p:txBody>
      </p:sp>
      <p:sp>
        <p:nvSpPr>
          <p:cNvPr id="16" name="TextBox 15">
            <a:extLst>
              <a:ext uri="{FF2B5EF4-FFF2-40B4-BE49-F238E27FC236}">
                <a16:creationId xmlns:a16="http://schemas.microsoft.com/office/drawing/2014/main" id="{877FF35D-996E-59A0-1FE7-A238F33D6520}"/>
              </a:ext>
            </a:extLst>
          </p:cNvPr>
          <p:cNvSpPr txBox="1"/>
          <p:nvPr/>
        </p:nvSpPr>
        <p:spPr>
          <a:xfrm>
            <a:off x="6829260" y="4356576"/>
            <a:ext cx="4454323" cy="523220"/>
          </a:xfrm>
          <a:prstGeom prst="rect">
            <a:avLst/>
          </a:prstGeom>
          <a:noFill/>
        </p:spPr>
        <p:txBody>
          <a:bodyPr wrap="square">
            <a:spAutoFit/>
          </a:bodyPr>
          <a:lstStyle/>
          <a:p>
            <a:pPr marL="571500" lvl="2" indent="0">
              <a:buNone/>
            </a:pPr>
            <a:r>
              <a:rPr lang="en-US" sz="2800" b="1" dirty="0">
                <a:latin typeface="Tahoma" panose="020B0604030504040204" pitchFamily="34" charset="0"/>
                <a:ea typeface="Tahoma" panose="020B0604030504040204" pitchFamily="34" charset="0"/>
                <a:cs typeface="Tahoma" panose="020B0604030504040204" pitchFamily="34" charset="0"/>
              </a:rPr>
              <a:t>Reynold’s Number</a:t>
            </a:r>
            <a:endParaRPr lang="en-US" sz="3600" b="1" dirty="0"/>
          </a:p>
        </p:txBody>
      </p:sp>
    </p:spTree>
    <p:extLst>
      <p:ext uri="{BB962C8B-B14F-4D97-AF65-F5344CB8AC3E}">
        <p14:creationId xmlns:p14="http://schemas.microsoft.com/office/powerpoint/2010/main" val="3665842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3"/>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Solving the Darcy Equation</a:t>
            </a:r>
          </a:p>
        </p:txBody>
      </p:sp>
      <p:sp>
        <p:nvSpPr>
          <p:cNvPr id="4" name="Content Placeholder 2">
            <a:extLst>
              <a:ext uri="{FF2B5EF4-FFF2-40B4-BE49-F238E27FC236}">
                <a16:creationId xmlns:a16="http://schemas.microsoft.com/office/drawing/2014/main" id="{A0D6ED1C-29ED-6246-80D6-2D0D3D65BBDE}"/>
              </a:ext>
            </a:extLst>
          </p:cNvPr>
          <p:cNvSpPr>
            <a:spLocks noGrp="1"/>
          </p:cNvSpPr>
          <p:nvPr>
            <p:ph idx="1"/>
          </p:nvPr>
        </p:nvSpPr>
        <p:spPr>
          <a:xfrm>
            <a:off x="256242" y="1580829"/>
            <a:ext cx="11679516" cy="1390971"/>
          </a:xfrm>
        </p:spPr>
        <p:txBody>
          <a:bodyPr>
            <a:normAutofit lnSpcReduction="10000"/>
          </a:bodyPr>
          <a:lstStyle/>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Determine the friction loss of 20’ of  Ø22” spiral round duct at an airflow rate of 5000 cfm with an elevation of 5400 ft above sea level.</a:t>
            </a:r>
            <a:endParaRPr lang="en-US" sz="4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65E216-1B63-EE75-5D9B-5D903C6A0350}"/>
                  </a:ext>
                </a:extLst>
              </p:cNvPr>
              <p:cNvSpPr txBox="1"/>
              <p:nvPr/>
            </p:nvSpPr>
            <p:spPr>
              <a:xfrm>
                <a:off x="567849" y="2946401"/>
                <a:ext cx="7280751" cy="2062103"/>
              </a:xfrm>
              <a:prstGeom prst="rect">
                <a:avLst/>
              </a:prstGeom>
              <a:noFill/>
            </p:spPr>
            <p:txBody>
              <a:bodyPr wrap="square">
                <a:spAutoFit/>
              </a:bodyPr>
              <a:lstStyle/>
              <a:p>
                <a:pPr marL="0" lvl="2"/>
                <a:r>
                  <a:rPr lang="en-US" sz="3200" dirty="0">
                    <a:latin typeface="Tahoma" panose="020B0604030504040204" pitchFamily="34" charset="0"/>
                    <a:ea typeface="Tahoma" panose="020B0604030504040204" pitchFamily="34" charset="0"/>
                    <a:cs typeface="Tahoma" panose="020B0604030504040204" pitchFamily="34" charset="0"/>
                  </a:rPr>
                  <a:t>Use:</a:t>
                </a:r>
              </a:p>
              <a:p>
                <a:pPr marL="571500" lvl="2" indent="0">
                  <a:lnSpc>
                    <a:spcPct val="100000"/>
                  </a:lnSpc>
                  <a:buNone/>
                </a:pPr>
                <a14:m>
                  <m:oMath xmlns:m="http://schemas.openxmlformats.org/officeDocument/2006/math">
                    <m:r>
                      <a:rPr lang="en-US" sz="3200" b="0" i="1" smtClean="0">
                        <a:latin typeface="Cambria Math" panose="02040503050406030204" pitchFamily="18" charset="0"/>
                        <a:ea typeface="Tahoma" panose="020B0604030504040204" pitchFamily="34" charset="0"/>
                        <a:cs typeface="Tahoma" panose="020B0604030504040204" pitchFamily="34" charset="0"/>
                      </a:rPr>
                      <m:t>𝜌</m:t>
                    </m:r>
                  </m:oMath>
                </a14:m>
                <a:r>
                  <a:rPr lang="en-US" sz="3200" i="1" dirty="0">
                    <a:latin typeface="Cambria Math" panose="02040503050406030204" pitchFamily="18" charset="0"/>
                    <a:ea typeface="Tahoma" panose="020B0604030504040204" pitchFamily="34" charset="0"/>
                    <a:cs typeface="Tahoma" panose="020B0604030504040204" pitchFamily="34" charset="0"/>
                  </a:rPr>
                  <a:t>  	</a:t>
                </a:r>
                <a:r>
                  <a:rPr lang="en-US" sz="3200" dirty="0">
                    <a:latin typeface="Tahoma" panose="020B0604030504040204" pitchFamily="34" charset="0"/>
                    <a:ea typeface="Tahoma" panose="020B0604030504040204" pitchFamily="34" charset="0"/>
                    <a:cs typeface="Tahoma" panose="020B0604030504040204" pitchFamily="34" charset="0"/>
                  </a:rPr>
                  <a:t>0.061 </a:t>
                </a:r>
                <a:r>
                  <a:rPr lang="en-US" sz="3200" dirty="0" err="1">
                    <a:latin typeface="Tahoma" panose="020B0604030504040204" pitchFamily="34" charset="0"/>
                    <a:ea typeface="Tahoma" panose="020B0604030504040204" pitchFamily="34" charset="0"/>
                    <a:cs typeface="Tahoma" panose="020B0604030504040204" pitchFamily="34" charset="0"/>
                  </a:rPr>
                  <a:t>lb</a:t>
                </a:r>
                <a:r>
                  <a:rPr lang="en-US" sz="3200" baseline="-25000" dirty="0" err="1">
                    <a:latin typeface="Tahoma" panose="020B0604030504040204" pitchFamily="34" charset="0"/>
                    <a:ea typeface="Tahoma" panose="020B0604030504040204" pitchFamily="34" charset="0"/>
                    <a:cs typeface="Tahoma" panose="020B0604030504040204" pitchFamily="34" charset="0"/>
                  </a:rPr>
                  <a:t>m</a:t>
                </a:r>
                <a:r>
                  <a:rPr lang="en-US" sz="3200" dirty="0">
                    <a:latin typeface="Tahoma" panose="020B0604030504040204" pitchFamily="34" charset="0"/>
                    <a:ea typeface="Tahoma" panose="020B0604030504040204" pitchFamily="34" charset="0"/>
                    <a:cs typeface="Tahoma" panose="020B0604030504040204" pitchFamily="34" charset="0"/>
                  </a:rPr>
                  <a:t> per ft</a:t>
                </a:r>
                <a:r>
                  <a:rPr lang="en-US" sz="3200" baseline="30000" dirty="0">
                    <a:latin typeface="Tahoma" panose="020B0604030504040204" pitchFamily="34" charset="0"/>
                    <a:ea typeface="Tahoma" panose="020B0604030504040204" pitchFamily="34" charset="0"/>
                    <a:cs typeface="Tahoma" panose="020B0604030504040204" pitchFamily="34" charset="0"/>
                  </a:rPr>
                  <a:t>3</a:t>
                </a:r>
              </a:p>
              <a:p>
                <a:pPr marL="571500" lvl="2" indent="0">
                  <a:lnSpc>
                    <a:spcPct val="100000"/>
                  </a:lnSpc>
                  <a:buNone/>
                </a:pPr>
                <a14:m>
                  <m:oMath xmlns:m="http://schemas.openxmlformats.org/officeDocument/2006/math">
                    <m:r>
                      <a:rPr lang="en-US" sz="3200" b="0" i="1" smtClean="0">
                        <a:latin typeface="Cambria Math" panose="02040503050406030204" pitchFamily="18" charset="0"/>
                        <a:ea typeface="Tahoma" panose="020B0604030504040204" pitchFamily="34" charset="0"/>
                        <a:cs typeface="Tahoma" panose="020B0604030504040204" pitchFamily="34" charset="0"/>
                      </a:rPr>
                      <m:t>𝜇</m:t>
                    </m:r>
                  </m:oMath>
                </a14:m>
                <a:r>
                  <a:rPr lang="en-US" sz="3200" i="1" dirty="0">
                    <a:latin typeface="Cambria Math" panose="02040503050406030204" pitchFamily="18" charset="0"/>
                    <a:ea typeface="Tahoma" panose="020B0604030504040204" pitchFamily="34" charset="0"/>
                    <a:cs typeface="Tahoma" panose="020B0604030504040204" pitchFamily="34" charset="0"/>
                  </a:rPr>
                  <a:t>   	</a:t>
                </a:r>
                <a:r>
                  <a:rPr lang="en-US" sz="3200" dirty="0">
                    <a:latin typeface="Tahoma" panose="020B0604030504040204" pitchFamily="34" charset="0"/>
                    <a:ea typeface="Tahoma" panose="020B0604030504040204" pitchFamily="34" charset="0"/>
                    <a:cs typeface="Tahoma" panose="020B0604030504040204" pitchFamily="34" charset="0"/>
                  </a:rPr>
                  <a:t>0.000734 </a:t>
                </a:r>
                <a:r>
                  <a:rPr lang="en-US" sz="3200" dirty="0" err="1">
                    <a:latin typeface="Tahoma" panose="020B0604030504040204" pitchFamily="34" charset="0"/>
                    <a:ea typeface="Tahoma" panose="020B0604030504040204" pitchFamily="34" charset="0"/>
                    <a:cs typeface="Tahoma" panose="020B0604030504040204" pitchFamily="34" charset="0"/>
                  </a:rPr>
                  <a:t>lb</a:t>
                </a:r>
                <a:r>
                  <a:rPr lang="en-US" sz="3200" baseline="-25000" dirty="0" err="1">
                    <a:latin typeface="Tahoma" panose="020B0604030504040204" pitchFamily="34" charset="0"/>
                    <a:ea typeface="Tahoma" panose="020B0604030504040204" pitchFamily="34" charset="0"/>
                    <a:cs typeface="Tahoma" panose="020B0604030504040204" pitchFamily="34" charset="0"/>
                  </a:rPr>
                  <a:t>m</a:t>
                </a:r>
                <a:r>
                  <a:rPr lang="en-US" sz="3200" dirty="0">
                    <a:latin typeface="Tahoma" panose="020B0604030504040204" pitchFamily="34" charset="0"/>
                    <a:ea typeface="Tahoma" panose="020B0604030504040204" pitchFamily="34" charset="0"/>
                    <a:cs typeface="Tahoma" panose="020B0604030504040204" pitchFamily="34" charset="0"/>
                  </a:rPr>
                  <a:t> per ft-min</a:t>
                </a:r>
              </a:p>
              <a:p>
                <a:pPr marL="571500" lvl="2"/>
                <a14:m>
                  <m:oMath xmlns:m="http://schemas.openxmlformats.org/officeDocument/2006/math">
                    <m:r>
                      <a:rPr lang="en-US" sz="3200" b="0" i="1" smtClean="0">
                        <a:latin typeface="Cambria Math" panose="02040503050406030204" pitchFamily="18" charset="0"/>
                        <a:ea typeface="Tahoma" panose="020B0604030504040204" pitchFamily="34" charset="0"/>
                        <a:cs typeface="Tahoma" panose="020B0604030504040204" pitchFamily="34" charset="0"/>
                      </a:rPr>
                      <m:t>𝜀</m:t>
                    </m:r>
                  </m:oMath>
                </a14:m>
                <a:r>
                  <a:rPr lang="en-US" sz="3200" i="1" dirty="0">
                    <a:latin typeface="Cambria Math" panose="02040503050406030204" pitchFamily="18" charset="0"/>
                    <a:ea typeface="Tahoma" panose="020B0604030504040204" pitchFamily="34" charset="0"/>
                    <a:cs typeface="Tahoma" panose="020B0604030504040204" pitchFamily="34" charset="0"/>
                  </a:rPr>
                  <a:t>   	</a:t>
                </a:r>
                <a:r>
                  <a:rPr lang="en-US" sz="3200" dirty="0">
                    <a:latin typeface="Tahoma" panose="020B0604030504040204" pitchFamily="34" charset="0"/>
                    <a:ea typeface="Tahoma" panose="020B0604030504040204" pitchFamily="34" charset="0"/>
                    <a:cs typeface="Tahoma" panose="020B0604030504040204" pitchFamily="34" charset="0"/>
                  </a:rPr>
                  <a:t>0.0003 ft</a:t>
                </a:r>
              </a:p>
            </p:txBody>
          </p:sp>
        </mc:Choice>
        <mc:Fallback xmlns="">
          <p:sp>
            <p:nvSpPr>
              <p:cNvPr id="12" name="TextBox 11">
                <a:extLst>
                  <a:ext uri="{FF2B5EF4-FFF2-40B4-BE49-F238E27FC236}">
                    <a16:creationId xmlns:a16="http://schemas.microsoft.com/office/drawing/2014/main" id="{D365E216-1B63-EE75-5D9B-5D903C6A0350}"/>
                  </a:ext>
                </a:extLst>
              </p:cNvPr>
              <p:cNvSpPr txBox="1">
                <a:spLocks noRot="1" noChangeAspect="1" noMove="1" noResize="1" noEditPoints="1" noAdjustHandles="1" noChangeArrowheads="1" noChangeShapeType="1" noTextEdit="1"/>
              </p:cNvSpPr>
              <p:nvPr/>
            </p:nvSpPr>
            <p:spPr>
              <a:xfrm>
                <a:off x="567849" y="2946401"/>
                <a:ext cx="7280751" cy="2062103"/>
              </a:xfrm>
              <a:prstGeom prst="rect">
                <a:avLst/>
              </a:prstGeom>
              <a:blipFill>
                <a:blip r:embed="rId6"/>
                <a:stretch>
                  <a:fillRect l="-2092" t="-3835" b="-8260"/>
                </a:stretch>
              </a:blipFill>
            </p:spPr>
            <p:txBody>
              <a:bodyPr/>
              <a:lstStyle/>
              <a:p>
                <a:r>
                  <a:rPr lang="en-US">
                    <a:noFill/>
                  </a:rPr>
                  <a:t> </a:t>
                </a:r>
              </a:p>
            </p:txBody>
          </p:sp>
        </mc:Fallback>
      </mc:AlternateContent>
    </p:spTree>
    <p:extLst>
      <p:ext uri="{BB962C8B-B14F-4D97-AF65-F5344CB8AC3E}">
        <p14:creationId xmlns:p14="http://schemas.microsoft.com/office/powerpoint/2010/main" val="183791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7E7D77F-D3E4-DADD-342B-458FDFABED9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tretch>
            <a:fillRect/>
          </a:stretch>
        </p:blipFill>
        <p:spPr>
          <a:xfrm>
            <a:off x="3495338" y="2777694"/>
            <a:ext cx="7651081" cy="3102604"/>
          </a:xfrm>
          <a:prstGeom prst="rect">
            <a:avLst/>
          </a:prstGeom>
        </p:spPr>
      </p:pic>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4">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7">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3"/>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Solving the Darcy Equation</a:t>
            </a:r>
          </a:p>
        </p:txBody>
      </p:sp>
      <p:sp>
        <p:nvSpPr>
          <p:cNvPr id="4" name="Content Placeholder 2">
            <a:extLst>
              <a:ext uri="{FF2B5EF4-FFF2-40B4-BE49-F238E27FC236}">
                <a16:creationId xmlns:a16="http://schemas.microsoft.com/office/drawing/2014/main" id="{A0D6ED1C-29ED-6246-80D6-2D0D3D65BBDE}"/>
              </a:ext>
            </a:extLst>
          </p:cNvPr>
          <p:cNvSpPr>
            <a:spLocks noGrp="1"/>
          </p:cNvSpPr>
          <p:nvPr>
            <p:ph idx="1"/>
          </p:nvPr>
        </p:nvSpPr>
        <p:spPr>
          <a:xfrm>
            <a:off x="256242" y="1580829"/>
            <a:ext cx="11679516" cy="2704943"/>
          </a:xfrm>
        </p:spPr>
        <p:txBody>
          <a:bodyPr>
            <a:normAutofit/>
          </a:bodyPr>
          <a:lstStyle/>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Determine the friction loss of 20’ of  Ø22” spiral round duct at an airflow rate of 5000 cfm with an elevation of 5400 ft above sea level.</a:t>
            </a:r>
          </a:p>
          <a:p>
            <a:pPr marL="571500" lvl="2" indent="0">
              <a:buNone/>
            </a:pPr>
            <a:r>
              <a:rPr lang="en-US" sz="3200" b="1" dirty="0">
                <a:latin typeface="Tahoma" panose="020B0604030504040204" pitchFamily="34" charset="0"/>
                <a:ea typeface="Tahoma" panose="020B0604030504040204" pitchFamily="34" charset="0"/>
                <a:cs typeface="Tahoma" panose="020B0604030504040204" pitchFamily="34" charset="0"/>
              </a:rPr>
              <a:t>Solution:</a:t>
            </a:r>
            <a:endParaRPr lang="en-US" sz="4000" b="1" dirty="0"/>
          </a:p>
        </p:txBody>
      </p:sp>
    </p:spTree>
    <p:extLst>
      <p:ext uri="{BB962C8B-B14F-4D97-AF65-F5344CB8AC3E}">
        <p14:creationId xmlns:p14="http://schemas.microsoft.com/office/powerpoint/2010/main" val="2716485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Solving the Darcy Equation</a:t>
            </a:r>
          </a:p>
        </p:txBody>
      </p:sp>
      <p:sp>
        <p:nvSpPr>
          <p:cNvPr id="4" name="Content Placeholder 2">
            <a:extLst>
              <a:ext uri="{FF2B5EF4-FFF2-40B4-BE49-F238E27FC236}">
                <a16:creationId xmlns:a16="http://schemas.microsoft.com/office/drawing/2014/main" id="{A0D6ED1C-29ED-6246-80D6-2D0D3D65BBDE}"/>
              </a:ext>
            </a:extLst>
          </p:cNvPr>
          <p:cNvSpPr>
            <a:spLocks noGrp="1"/>
          </p:cNvSpPr>
          <p:nvPr>
            <p:ph idx="1"/>
          </p:nvPr>
        </p:nvSpPr>
        <p:spPr>
          <a:xfrm>
            <a:off x="256242" y="1580829"/>
            <a:ext cx="11679516" cy="1390971"/>
          </a:xfrm>
        </p:spPr>
        <p:txBody>
          <a:bodyPr>
            <a:normAutofit lnSpcReduction="10000"/>
          </a:bodyPr>
          <a:lstStyle/>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Determine the friction loss of 20’ of  Ø22” spiral round duct at an airflow rate of 5000 cfm with an elevation of 5400 ft above sea level.</a:t>
            </a:r>
            <a:endParaRPr lang="en-US" sz="4000" dirty="0"/>
          </a:p>
        </p:txBody>
      </p:sp>
      <p:pic>
        <p:nvPicPr>
          <p:cNvPr id="12" name="Picture 11">
            <a:extLst>
              <a:ext uri="{FF2B5EF4-FFF2-40B4-BE49-F238E27FC236}">
                <a16:creationId xmlns:a16="http://schemas.microsoft.com/office/drawing/2014/main" id="{FD3390AA-9D74-8D57-E821-309598243D77}"/>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40000" contrast="-40000"/>
                    </a14:imgEffect>
                  </a14:imgLayer>
                </a14:imgProps>
              </a:ext>
            </a:extLst>
          </a:blip>
          <a:stretch>
            <a:fillRect/>
          </a:stretch>
        </p:blipFill>
        <p:spPr>
          <a:xfrm>
            <a:off x="1046580" y="2712697"/>
            <a:ext cx="10629985" cy="1198871"/>
          </a:xfrm>
          <a:prstGeom prst="rect">
            <a:avLst/>
          </a:prstGeom>
        </p:spPr>
      </p:pic>
      <p:pic>
        <p:nvPicPr>
          <p:cNvPr id="15" name="Picture 14">
            <a:extLst>
              <a:ext uri="{FF2B5EF4-FFF2-40B4-BE49-F238E27FC236}">
                <a16:creationId xmlns:a16="http://schemas.microsoft.com/office/drawing/2014/main" id="{1F5706B7-77EC-26E7-1CC0-938A72AF7FA4}"/>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Lst>
          </a:blip>
          <a:stretch>
            <a:fillRect/>
          </a:stretch>
        </p:blipFill>
        <p:spPr>
          <a:xfrm>
            <a:off x="3861216" y="3850961"/>
            <a:ext cx="7676548" cy="2043187"/>
          </a:xfrm>
          <a:prstGeom prst="rect">
            <a:avLst/>
          </a:prstGeom>
        </p:spPr>
      </p:pic>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9">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3"/>
            <a:ext cx="12238096" cy="1228987"/>
          </a:xfrm>
          <a:prstGeom prst="rect">
            <a:avLst/>
          </a:prstGeom>
        </p:spPr>
      </p:pic>
      <p:sp>
        <p:nvSpPr>
          <p:cNvPr id="16" name="Content Placeholder 2">
            <a:extLst>
              <a:ext uri="{FF2B5EF4-FFF2-40B4-BE49-F238E27FC236}">
                <a16:creationId xmlns:a16="http://schemas.microsoft.com/office/drawing/2014/main" id="{764FEDEF-B5B7-0543-D6D3-519ED46269F0}"/>
              </a:ext>
            </a:extLst>
          </p:cNvPr>
          <p:cNvSpPr txBox="1">
            <a:spLocks/>
          </p:cNvSpPr>
          <p:nvPr/>
        </p:nvSpPr>
        <p:spPr>
          <a:xfrm>
            <a:off x="839828" y="4437101"/>
            <a:ext cx="2579555" cy="882348"/>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2" indent="0" algn="ctr">
              <a:lnSpc>
                <a:spcPct val="150000"/>
              </a:lnSpc>
              <a:buNone/>
            </a:pPr>
            <a:r>
              <a:rPr lang="en-US" sz="3200" dirty="0">
                <a:latin typeface="Tahoma" panose="020B0604030504040204" pitchFamily="34" charset="0"/>
                <a:ea typeface="Tahoma" panose="020B0604030504040204" pitchFamily="34" charset="0"/>
                <a:cs typeface="Tahoma" panose="020B0604030504040204" pitchFamily="34" charset="0"/>
              </a:rPr>
              <a:t>f = 0.0160</a:t>
            </a:r>
          </a:p>
        </p:txBody>
      </p:sp>
    </p:spTree>
    <p:extLst>
      <p:ext uri="{BB962C8B-B14F-4D97-AF65-F5344CB8AC3E}">
        <p14:creationId xmlns:p14="http://schemas.microsoft.com/office/powerpoint/2010/main" val="3703577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3"/>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Solving the Darcy Equation</a:t>
            </a:r>
          </a:p>
        </p:txBody>
      </p:sp>
      <p:sp>
        <p:nvSpPr>
          <p:cNvPr id="4" name="Content Placeholder 2">
            <a:extLst>
              <a:ext uri="{FF2B5EF4-FFF2-40B4-BE49-F238E27FC236}">
                <a16:creationId xmlns:a16="http://schemas.microsoft.com/office/drawing/2014/main" id="{A0D6ED1C-29ED-6246-80D6-2D0D3D65BBDE}"/>
              </a:ext>
            </a:extLst>
          </p:cNvPr>
          <p:cNvSpPr>
            <a:spLocks noGrp="1"/>
          </p:cNvSpPr>
          <p:nvPr>
            <p:ph idx="1"/>
          </p:nvPr>
        </p:nvSpPr>
        <p:spPr>
          <a:xfrm>
            <a:off x="256242" y="1580829"/>
            <a:ext cx="11679516" cy="1390971"/>
          </a:xfrm>
        </p:spPr>
        <p:txBody>
          <a:bodyPr>
            <a:normAutofit lnSpcReduction="10000"/>
          </a:bodyPr>
          <a:lstStyle/>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Determine the friction loss of 20’ of  Ø22” spiral round duct at an airflow rate of 5000 cfm at sea level pressure.</a:t>
            </a:r>
          </a:p>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(70F / 0%RH or 68F / 50% RH)</a:t>
            </a:r>
            <a:endParaRPr lang="en-US" sz="4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65E216-1B63-EE75-5D9B-5D903C6A0350}"/>
                  </a:ext>
                </a:extLst>
              </p:cNvPr>
              <p:cNvSpPr txBox="1"/>
              <p:nvPr/>
            </p:nvSpPr>
            <p:spPr>
              <a:xfrm>
                <a:off x="567849" y="2946401"/>
                <a:ext cx="7280751" cy="2062103"/>
              </a:xfrm>
              <a:prstGeom prst="rect">
                <a:avLst/>
              </a:prstGeom>
              <a:noFill/>
            </p:spPr>
            <p:txBody>
              <a:bodyPr wrap="square">
                <a:spAutoFit/>
              </a:bodyPr>
              <a:lstStyle/>
              <a:p>
                <a:pPr marL="0" lvl="2"/>
                <a:r>
                  <a:rPr lang="en-US" sz="3200" dirty="0">
                    <a:latin typeface="Tahoma" panose="020B0604030504040204" pitchFamily="34" charset="0"/>
                    <a:ea typeface="Tahoma" panose="020B0604030504040204" pitchFamily="34" charset="0"/>
                    <a:cs typeface="Tahoma" panose="020B0604030504040204" pitchFamily="34" charset="0"/>
                  </a:rPr>
                  <a:t>Use:</a:t>
                </a:r>
              </a:p>
              <a:p>
                <a:pPr marL="571500" lvl="2" indent="0">
                  <a:lnSpc>
                    <a:spcPct val="100000"/>
                  </a:lnSpc>
                  <a:buNone/>
                </a:pPr>
                <a14:m>
                  <m:oMath xmlns:m="http://schemas.openxmlformats.org/officeDocument/2006/math">
                    <m:r>
                      <a:rPr lang="en-US" sz="3200" b="0" i="1" smtClean="0">
                        <a:latin typeface="Cambria Math" panose="02040503050406030204" pitchFamily="18" charset="0"/>
                        <a:ea typeface="Tahoma" panose="020B0604030504040204" pitchFamily="34" charset="0"/>
                        <a:cs typeface="Tahoma" panose="020B0604030504040204" pitchFamily="34" charset="0"/>
                      </a:rPr>
                      <m:t>𝜌</m:t>
                    </m:r>
                  </m:oMath>
                </a14:m>
                <a:r>
                  <a:rPr lang="en-US" sz="3200" i="1" dirty="0">
                    <a:latin typeface="Cambria Math" panose="02040503050406030204" pitchFamily="18" charset="0"/>
                    <a:ea typeface="Tahoma" panose="020B0604030504040204" pitchFamily="34" charset="0"/>
                    <a:cs typeface="Tahoma" panose="020B0604030504040204" pitchFamily="34" charset="0"/>
                  </a:rPr>
                  <a:t>  	</a:t>
                </a:r>
                <a:r>
                  <a:rPr lang="en-US" sz="3200" dirty="0">
                    <a:latin typeface="Tahoma" panose="020B0604030504040204" pitchFamily="34" charset="0"/>
                    <a:ea typeface="Tahoma" panose="020B0604030504040204" pitchFamily="34" charset="0"/>
                    <a:cs typeface="Tahoma" panose="020B0604030504040204" pitchFamily="34" charset="0"/>
                  </a:rPr>
                  <a:t>0.075 </a:t>
                </a:r>
                <a:r>
                  <a:rPr lang="en-US" sz="3200" dirty="0" err="1">
                    <a:latin typeface="Tahoma" panose="020B0604030504040204" pitchFamily="34" charset="0"/>
                    <a:ea typeface="Tahoma" panose="020B0604030504040204" pitchFamily="34" charset="0"/>
                    <a:cs typeface="Tahoma" panose="020B0604030504040204" pitchFamily="34" charset="0"/>
                  </a:rPr>
                  <a:t>lb</a:t>
                </a:r>
                <a:r>
                  <a:rPr lang="en-US" sz="3200" baseline="-25000" dirty="0" err="1">
                    <a:latin typeface="Tahoma" panose="020B0604030504040204" pitchFamily="34" charset="0"/>
                    <a:ea typeface="Tahoma" panose="020B0604030504040204" pitchFamily="34" charset="0"/>
                    <a:cs typeface="Tahoma" panose="020B0604030504040204" pitchFamily="34" charset="0"/>
                  </a:rPr>
                  <a:t>m</a:t>
                </a:r>
                <a:r>
                  <a:rPr lang="en-US" sz="3200" dirty="0">
                    <a:latin typeface="Tahoma" panose="020B0604030504040204" pitchFamily="34" charset="0"/>
                    <a:ea typeface="Tahoma" panose="020B0604030504040204" pitchFamily="34" charset="0"/>
                    <a:cs typeface="Tahoma" panose="020B0604030504040204" pitchFamily="34" charset="0"/>
                  </a:rPr>
                  <a:t> per ft</a:t>
                </a:r>
                <a:r>
                  <a:rPr lang="en-US" sz="3200" baseline="30000" dirty="0">
                    <a:latin typeface="Tahoma" panose="020B0604030504040204" pitchFamily="34" charset="0"/>
                    <a:ea typeface="Tahoma" panose="020B0604030504040204" pitchFamily="34" charset="0"/>
                    <a:cs typeface="Tahoma" panose="020B0604030504040204" pitchFamily="34" charset="0"/>
                  </a:rPr>
                  <a:t>3</a:t>
                </a:r>
              </a:p>
              <a:p>
                <a:pPr marL="571500" lvl="2" indent="0">
                  <a:lnSpc>
                    <a:spcPct val="100000"/>
                  </a:lnSpc>
                  <a:buNone/>
                </a:pPr>
                <a14:m>
                  <m:oMath xmlns:m="http://schemas.openxmlformats.org/officeDocument/2006/math">
                    <m:r>
                      <a:rPr lang="en-US" sz="3200" b="0" i="1" smtClean="0">
                        <a:latin typeface="Cambria Math" panose="02040503050406030204" pitchFamily="18" charset="0"/>
                        <a:ea typeface="Tahoma" panose="020B0604030504040204" pitchFamily="34" charset="0"/>
                        <a:cs typeface="Tahoma" panose="020B0604030504040204" pitchFamily="34" charset="0"/>
                      </a:rPr>
                      <m:t>𝜇</m:t>
                    </m:r>
                  </m:oMath>
                </a14:m>
                <a:r>
                  <a:rPr lang="en-US" sz="3200" i="1" dirty="0">
                    <a:latin typeface="Cambria Math" panose="02040503050406030204" pitchFamily="18" charset="0"/>
                    <a:ea typeface="Tahoma" panose="020B0604030504040204" pitchFamily="34" charset="0"/>
                    <a:cs typeface="Tahoma" panose="020B0604030504040204" pitchFamily="34" charset="0"/>
                  </a:rPr>
                  <a:t>   	</a:t>
                </a:r>
                <a:r>
                  <a:rPr lang="en-US" sz="3200" dirty="0">
                    <a:latin typeface="Tahoma" panose="020B0604030504040204" pitchFamily="34" charset="0"/>
                    <a:ea typeface="Tahoma" panose="020B0604030504040204" pitchFamily="34" charset="0"/>
                    <a:cs typeface="Tahoma" panose="020B0604030504040204" pitchFamily="34" charset="0"/>
                  </a:rPr>
                  <a:t>0.000734 </a:t>
                </a:r>
                <a:r>
                  <a:rPr lang="en-US" sz="3200" dirty="0" err="1">
                    <a:latin typeface="Tahoma" panose="020B0604030504040204" pitchFamily="34" charset="0"/>
                    <a:ea typeface="Tahoma" panose="020B0604030504040204" pitchFamily="34" charset="0"/>
                    <a:cs typeface="Tahoma" panose="020B0604030504040204" pitchFamily="34" charset="0"/>
                  </a:rPr>
                  <a:t>lb</a:t>
                </a:r>
                <a:r>
                  <a:rPr lang="en-US" sz="3200" baseline="-25000" dirty="0" err="1">
                    <a:latin typeface="Tahoma" panose="020B0604030504040204" pitchFamily="34" charset="0"/>
                    <a:ea typeface="Tahoma" panose="020B0604030504040204" pitchFamily="34" charset="0"/>
                    <a:cs typeface="Tahoma" panose="020B0604030504040204" pitchFamily="34" charset="0"/>
                  </a:rPr>
                  <a:t>m</a:t>
                </a:r>
                <a:r>
                  <a:rPr lang="en-US" sz="3200" dirty="0">
                    <a:latin typeface="Tahoma" panose="020B0604030504040204" pitchFamily="34" charset="0"/>
                    <a:ea typeface="Tahoma" panose="020B0604030504040204" pitchFamily="34" charset="0"/>
                    <a:cs typeface="Tahoma" panose="020B0604030504040204" pitchFamily="34" charset="0"/>
                  </a:rPr>
                  <a:t> per ft-min</a:t>
                </a:r>
              </a:p>
              <a:p>
                <a:pPr marL="571500" lvl="2"/>
                <a14:m>
                  <m:oMath xmlns:m="http://schemas.openxmlformats.org/officeDocument/2006/math">
                    <m:r>
                      <a:rPr lang="en-US" sz="3200" b="0" i="1" smtClean="0">
                        <a:latin typeface="Cambria Math" panose="02040503050406030204" pitchFamily="18" charset="0"/>
                        <a:ea typeface="Tahoma" panose="020B0604030504040204" pitchFamily="34" charset="0"/>
                        <a:cs typeface="Tahoma" panose="020B0604030504040204" pitchFamily="34" charset="0"/>
                      </a:rPr>
                      <m:t>𝜀</m:t>
                    </m:r>
                  </m:oMath>
                </a14:m>
                <a:r>
                  <a:rPr lang="en-US" sz="3200" i="1" dirty="0">
                    <a:latin typeface="Cambria Math" panose="02040503050406030204" pitchFamily="18" charset="0"/>
                    <a:ea typeface="Tahoma" panose="020B0604030504040204" pitchFamily="34" charset="0"/>
                    <a:cs typeface="Tahoma" panose="020B0604030504040204" pitchFamily="34" charset="0"/>
                  </a:rPr>
                  <a:t>   	</a:t>
                </a:r>
                <a:r>
                  <a:rPr lang="en-US" sz="3200" dirty="0">
                    <a:latin typeface="Tahoma" panose="020B0604030504040204" pitchFamily="34" charset="0"/>
                    <a:ea typeface="Tahoma" panose="020B0604030504040204" pitchFamily="34" charset="0"/>
                    <a:cs typeface="Tahoma" panose="020B0604030504040204" pitchFamily="34" charset="0"/>
                  </a:rPr>
                  <a:t>0.0003 ft</a:t>
                </a:r>
              </a:p>
            </p:txBody>
          </p:sp>
        </mc:Choice>
        <mc:Fallback xmlns="">
          <p:sp>
            <p:nvSpPr>
              <p:cNvPr id="12" name="TextBox 11">
                <a:extLst>
                  <a:ext uri="{FF2B5EF4-FFF2-40B4-BE49-F238E27FC236}">
                    <a16:creationId xmlns:a16="http://schemas.microsoft.com/office/drawing/2014/main" id="{D365E216-1B63-EE75-5D9B-5D903C6A0350}"/>
                  </a:ext>
                </a:extLst>
              </p:cNvPr>
              <p:cNvSpPr txBox="1">
                <a:spLocks noRot="1" noChangeAspect="1" noMove="1" noResize="1" noEditPoints="1" noAdjustHandles="1" noChangeArrowheads="1" noChangeShapeType="1" noTextEdit="1"/>
              </p:cNvSpPr>
              <p:nvPr/>
            </p:nvSpPr>
            <p:spPr>
              <a:xfrm>
                <a:off x="567849" y="2946401"/>
                <a:ext cx="7280751" cy="2062103"/>
              </a:xfrm>
              <a:prstGeom prst="rect">
                <a:avLst/>
              </a:prstGeom>
              <a:blipFill>
                <a:blip r:embed="rId6"/>
                <a:stretch>
                  <a:fillRect l="-2092" t="-3835" b="-8260"/>
                </a:stretch>
              </a:blipFill>
            </p:spPr>
            <p:txBody>
              <a:bodyPr/>
              <a:lstStyle/>
              <a:p>
                <a:r>
                  <a:rPr lang="en-US">
                    <a:noFill/>
                  </a:rPr>
                  <a:t> </a:t>
                </a:r>
              </a:p>
            </p:txBody>
          </p:sp>
        </mc:Fallback>
      </mc:AlternateContent>
    </p:spTree>
    <p:extLst>
      <p:ext uri="{BB962C8B-B14F-4D97-AF65-F5344CB8AC3E}">
        <p14:creationId xmlns:p14="http://schemas.microsoft.com/office/powerpoint/2010/main" val="2365468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3"/>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13" name="Picture 12">
            <a:extLst>
              <a:ext uri="{FF2B5EF4-FFF2-40B4-BE49-F238E27FC236}">
                <a16:creationId xmlns:a16="http://schemas.microsoft.com/office/drawing/2014/main" id="{EA8EFEE5-2A52-261F-0FE2-2C4A70A2E27E}"/>
              </a:ext>
            </a:extLst>
          </p:cNvPr>
          <p:cNvPicPr>
            <a:picLocks noChangeAspect="1"/>
          </p:cNvPicPr>
          <p:nvPr/>
        </p:nvPicPr>
        <p:blipFill>
          <a:blip r:embed="rId6"/>
          <a:stretch>
            <a:fillRect/>
          </a:stretch>
        </p:blipFill>
        <p:spPr>
          <a:xfrm rot="5400000">
            <a:off x="2864893" y="-1061612"/>
            <a:ext cx="6462213" cy="8906719"/>
          </a:xfrm>
          <a:prstGeom prst="rect">
            <a:avLst/>
          </a:prstGeom>
        </p:spPr>
      </p:pic>
      <p:cxnSp>
        <p:nvCxnSpPr>
          <p:cNvPr id="15" name="Straight Connector 14">
            <a:extLst>
              <a:ext uri="{FF2B5EF4-FFF2-40B4-BE49-F238E27FC236}">
                <a16:creationId xmlns:a16="http://schemas.microsoft.com/office/drawing/2014/main" id="{1275D878-61A9-F2D7-7207-803033D720B3}"/>
              </a:ext>
            </a:extLst>
          </p:cNvPr>
          <p:cNvCxnSpPr>
            <a:cxnSpLocks/>
          </p:cNvCxnSpPr>
          <p:nvPr/>
        </p:nvCxnSpPr>
        <p:spPr>
          <a:xfrm>
            <a:off x="2095500" y="2384385"/>
            <a:ext cx="5555366"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BC094130-805F-CD73-1A3E-1A709EDB0776}"/>
              </a:ext>
            </a:extLst>
          </p:cNvPr>
          <p:cNvCxnSpPr>
            <a:cxnSpLocks/>
          </p:cNvCxnSpPr>
          <p:nvPr/>
        </p:nvCxnSpPr>
        <p:spPr>
          <a:xfrm>
            <a:off x="6299617" y="2252292"/>
            <a:ext cx="4249742" cy="2399211"/>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02D9A20A-F58A-2894-2B31-F5950B66535C}"/>
              </a:ext>
            </a:extLst>
          </p:cNvPr>
          <p:cNvCxnSpPr>
            <a:cxnSpLocks/>
          </p:cNvCxnSpPr>
          <p:nvPr/>
        </p:nvCxnSpPr>
        <p:spPr>
          <a:xfrm>
            <a:off x="6466800" y="4060785"/>
            <a:ext cx="4228208" cy="2348502"/>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A84D3B8A-131C-648C-27D8-551CC436666A}"/>
              </a:ext>
            </a:extLst>
          </p:cNvPr>
          <p:cNvCxnSpPr>
            <a:cxnSpLocks/>
          </p:cNvCxnSpPr>
          <p:nvPr/>
        </p:nvCxnSpPr>
        <p:spPr>
          <a:xfrm>
            <a:off x="2095500" y="4352081"/>
            <a:ext cx="5555366"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85493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2945999"/>
            <a:ext cx="12210662" cy="712375"/>
          </a:xfrm>
          <a:prstGeom prst="rect">
            <a:avLst/>
          </a:prstGeom>
        </p:spPr>
        <p:txBody>
          <a:bodyPr wrap="square" lIns="0" tIns="0" rIns="0" bIns="0" rtlCol="0" anchor="t">
            <a:spAutoFit/>
          </a:bodyPr>
          <a:lstStyle/>
          <a:p>
            <a:pPr algn="ct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Actual Calculation of ESP</a:t>
            </a:r>
          </a:p>
        </p:txBody>
      </p:sp>
    </p:spTree>
    <p:extLst>
      <p:ext uri="{BB962C8B-B14F-4D97-AF65-F5344CB8AC3E}">
        <p14:creationId xmlns:p14="http://schemas.microsoft.com/office/powerpoint/2010/main" val="1642101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3"/>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Using the Manual Calculation/Spreadsheet</a:t>
            </a:r>
          </a:p>
        </p:txBody>
      </p:sp>
      <p:sp>
        <p:nvSpPr>
          <p:cNvPr id="4" name="Content Placeholder 2">
            <a:extLst>
              <a:ext uri="{FF2B5EF4-FFF2-40B4-BE49-F238E27FC236}">
                <a16:creationId xmlns:a16="http://schemas.microsoft.com/office/drawing/2014/main" id="{A0D6ED1C-29ED-6246-80D6-2D0D3D65BBDE}"/>
              </a:ext>
            </a:extLst>
          </p:cNvPr>
          <p:cNvSpPr>
            <a:spLocks noGrp="1"/>
          </p:cNvSpPr>
          <p:nvPr>
            <p:ph idx="1"/>
          </p:nvPr>
        </p:nvSpPr>
        <p:spPr>
          <a:xfrm>
            <a:off x="256242" y="1713480"/>
            <a:ext cx="11145183" cy="2572292"/>
          </a:xfrm>
        </p:spPr>
        <p:txBody>
          <a:bodyPr>
            <a:normAutofit/>
          </a:bodyPr>
          <a:lstStyle/>
          <a:p>
            <a:pPr marL="571500" lvl="2" indent="0">
              <a:buNone/>
            </a:pPr>
            <a:r>
              <a:rPr lang="en-US" sz="3200" dirty="0">
                <a:latin typeface="Tahoma" panose="020B0604030504040204" pitchFamily="34" charset="0"/>
                <a:ea typeface="Tahoma" panose="020B0604030504040204" pitchFamily="34" charset="0"/>
                <a:cs typeface="Tahoma" panose="020B0604030504040204" pitchFamily="34" charset="0"/>
              </a:rPr>
              <a:t>If the density is within the standard sea level pressure, determination of friction loss by hand:</a:t>
            </a:r>
            <a:endParaRPr lang="en-US" sz="4000"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65E216-1B63-EE75-5D9B-5D903C6A0350}"/>
                  </a:ext>
                </a:extLst>
              </p:cNvPr>
              <p:cNvSpPr txBox="1"/>
              <p:nvPr/>
            </p:nvSpPr>
            <p:spPr>
              <a:xfrm>
                <a:off x="2478672" y="2648715"/>
                <a:ext cx="7280751" cy="1197444"/>
              </a:xfrm>
              <a:prstGeom prst="rect">
                <a:avLst/>
              </a:prstGeom>
              <a:noFill/>
            </p:spPr>
            <p:txBody>
              <a:bodyPr wrap="square">
                <a:spAutoFit/>
              </a:bodyPr>
              <a:lstStyle/>
              <a:p>
                <a:pPr marL="0" lvl="2" algn="ctr"/>
                <a14:m>
                  <m:oMath xmlns:m="http://schemas.openxmlformats.org/officeDocument/2006/math">
                    <m:sSub>
                      <m:sSubPr>
                        <m:ctrlPr>
                          <a:rPr lang="en-US" sz="4000" b="0" i="1" smtClean="0">
                            <a:latin typeface="Cambria Math" panose="02040503050406030204" pitchFamily="18" charset="0"/>
                            <a:ea typeface="Tahoma" panose="020B0604030504040204" pitchFamily="34" charset="0"/>
                            <a:cs typeface="Tahoma" panose="020B0604030504040204" pitchFamily="34" charset="0"/>
                          </a:rPr>
                        </m:ctrlPr>
                      </m:sSubPr>
                      <m:e>
                        <m:r>
                          <a:rPr lang="en-US" sz="4000" b="0" i="1" smtClean="0">
                            <a:latin typeface="Cambria Math" panose="02040503050406030204" pitchFamily="18" charset="0"/>
                            <a:ea typeface="Tahoma" panose="020B0604030504040204" pitchFamily="34" charset="0"/>
                            <a:cs typeface="Tahoma" panose="020B0604030504040204" pitchFamily="34" charset="0"/>
                          </a:rPr>
                          <m:t>𝑝</m:t>
                        </m:r>
                      </m:e>
                      <m:sub>
                        <m:r>
                          <a:rPr lang="en-US" sz="4000" b="0" i="1" smtClean="0">
                            <a:latin typeface="Cambria Math" panose="02040503050406030204" pitchFamily="18" charset="0"/>
                            <a:ea typeface="Tahoma" panose="020B0604030504040204" pitchFamily="34" charset="0"/>
                            <a:cs typeface="Tahoma" panose="020B0604030504040204" pitchFamily="34" charset="0"/>
                          </a:rPr>
                          <m:t>𝑓</m:t>
                        </m:r>
                      </m:sub>
                    </m:sSub>
                    <m:r>
                      <a:rPr lang="en-US" sz="4000" b="0" i="1" smtClean="0">
                        <a:latin typeface="Cambria Math" panose="02040503050406030204" pitchFamily="18" charset="0"/>
                        <a:ea typeface="Tahoma" panose="020B0604030504040204" pitchFamily="34" charset="0"/>
                        <a:cs typeface="Tahoma" panose="020B0604030504040204" pitchFamily="34" charset="0"/>
                      </a:rPr>
                      <m:t>=</m:t>
                    </m:r>
                    <m:sSup>
                      <m:sSupPr>
                        <m:ctrlPr>
                          <a:rPr lang="en-US" sz="4000" b="0" i="1" smtClean="0">
                            <a:latin typeface="Cambria Math" panose="02040503050406030204" pitchFamily="18" charset="0"/>
                            <a:ea typeface="Tahoma" panose="020B0604030504040204" pitchFamily="34" charset="0"/>
                            <a:cs typeface="Tahoma" panose="020B0604030504040204" pitchFamily="34" charset="0"/>
                          </a:rPr>
                        </m:ctrlPr>
                      </m:sSupPr>
                      <m:e>
                        <m:d>
                          <m:dPr>
                            <m:ctrlPr>
                              <a:rPr lang="en-US" sz="4000" b="0" i="1" smtClean="0">
                                <a:latin typeface="Cambria Math" panose="02040503050406030204" pitchFamily="18" charset="0"/>
                                <a:ea typeface="Tahoma" panose="020B0604030504040204" pitchFamily="34" charset="0"/>
                                <a:cs typeface="Tahoma" panose="020B0604030504040204" pitchFamily="34" charset="0"/>
                              </a:rPr>
                            </m:ctrlPr>
                          </m:dPr>
                          <m:e>
                            <m:r>
                              <a:rPr lang="en-US" sz="4000" b="0" i="1" smtClean="0">
                                <a:latin typeface="Cambria Math" panose="02040503050406030204" pitchFamily="18" charset="0"/>
                                <a:ea typeface="Tahoma" panose="020B0604030504040204" pitchFamily="34" charset="0"/>
                                <a:cs typeface="Tahoma" panose="020B0604030504040204" pitchFamily="34" charset="0"/>
                              </a:rPr>
                              <m:t> </m:t>
                            </m:r>
                            <m:f>
                              <m:fPr>
                                <m:ctrlPr>
                                  <a:rPr lang="en-US" sz="4000" b="0" i="1" smtClean="0">
                                    <a:latin typeface="Cambria Math" panose="02040503050406030204" pitchFamily="18" charset="0"/>
                                    <a:ea typeface="Tahoma" panose="020B0604030504040204" pitchFamily="34" charset="0"/>
                                    <a:cs typeface="Tahoma" panose="020B0604030504040204" pitchFamily="34" charset="0"/>
                                  </a:rPr>
                                </m:ctrlPr>
                              </m:fPr>
                              <m:num>
                                <m:r>
                                  <a:rPr lang="en-US" sz="4000" b="0" i="1" smtClean="0">
                                    <a:latin typeface="Cambria Math" panose="02040503050406030204" pitchFamily="18" charset="0"/>
                                    <a:ea typeface="Tahoma" panose="020B0604030504040204" pitchFamily="34" charset="0"/>
                                    <a:cs typeface="Tahoma" panose="020B0604030504040204" pitchFamily="34" charset="0"/>
                                  </a:rPr>
                                  <m:t>𝑄</m:t>
                                </m:r>
                              </m:num>
                              <m:den>
                                <m:r>
                                  <a:rPr lang="en-US" sz="4000" b="0" i="1" smtClean="0">
                                    <a:latin typeface="Cambria Math" panose="02040503050406030204" pitchFamily="18" charset="0"/>
                                    <a:ea typeface="Tahoma" panose="020B0604030504040204" pitchFamily="34" charset="0"/>
                                    <a:cs typeface="Tahoma" panose="020B0604030504040204" pitchFamily="34" charset="0"/>
                                  </a:rPr>
                                  <m:t>3.12 </m:t>
                                </m:r>
                                <m:sSup>
                                  <m:sSupPr>
                                    <m:ctrlPr>
                                      <a:rPr lang="en-US" sz="4000" b="0" i="1" smtClean="0">
                                        <a:latin typeface="Cambria Math" panose="02040503050406030204" pitchFamily="18" charset="0"/>
                                        <a:ea typeface="Tahoma" panose="020B0604030504040204" pitchFamily="34" charset="0"/>
                                        <a:cs typeface="Tahoma" panose="020B0604030504040204" pitchFamily="34" charset="0"/>
                                      </a:rPr>
                                    </m:ctrlPr>
                                  </m:sSupPr>
                                  <m:e>
                                    <m:d>
                                      <m:dPr>
                                        <m:ctrlPr>
                                          <a:rPr lang="en-US" sz="4000" b="0" i="1" smtClean="0">
                                            <a:latin typeface="Cambria Math" panose="02040503050406030204" pitchFamily="18" charset="0"/>
                                            <a:ea typeface="Tahoma" panose="020B0604030504040204" pitchFamily="34" charset="0"/>
                                            <a:cs typeface="Tahoma" panose="020B0604030504040204" pitchFamily="34" charset="0"/>
                                          </a:rPr>
                                        </m:ctrlPr>
                                      </m:dPr>
                                      <m:e>
                                        <m:sSub>
                                          <m:sSubPr>
                                            <m:ctrlPr>
                                              <a:rPr lang="en-US" sz="4000" b="0" i="1" smtClean="0">
                                                <a:latin typeface="Cambria Math" panose="02040503050406030204" pitchFamily="18" charset="0"/>
                                                <a:ea typeface="Tahoma" panose="020B0604030504040204" pitchFamily="34" charset="0"/>
                                                <a:cs typeface="Tahoma" panose="020B0604030504040204" pitchFamily="34" charset="0"/>
                                              </a:rPr>
                                            </m:ctrlPr>
                                          </m:sSubPr>
                                          <m:e>
                                            <m:r>
                                              <a:rPr lang="en-US" sz="4000" b="0" i="1" smtClean="0">
                                                <a:latin typeface="Cambria Math" panose="02040503050406030204" pitchFamily="18" charset="0"/>
                                                <a:ea typeface="Tahoma" panose="020B0604030504040204" pitchFamily="34" charset="0"/>
                                                <a:cs typeface="Tahoma" panose="020B0604030504040204" pitchFamily="34" charset="0"/>
                                              </a:rPr>
                                              <m:t>𝑑</m:t>
                                            </m:r>
                                          </m:e>
                                          <m:sub>
                                            <m:r>
                                              <a:rPr lang="en-US" sz="4000" b="0" i="1" smtClean="0">
                                                <a:latin typeface="Cambria Math" panose="02040503050406030204" pitchFamily="18" charset="0"/>
                                                <a:ea typeface="Tahoma" panose="020B0604030504040204" pitchFamily="34" charset="0"/>
                                                <a:cs typeface="Tahoma" panose="020B0604030504040204" pitchFamily="34" charset="0"/>
                                              </a:rPr>
                                              <m:t>h</m:t>
                                            </m:r>
                                          </m:sub>
                                        </m:sSub>
                                      </m:e>
                                    </m:d>
                                  </m:e>
                                  <m:sup>
                                    <m:r>
                                      <a:rPr lang="en-US" sz="4000" b="0" i="1" smtClean="0">
                                        <a:latin typeface="Cambria Math" panose="02040503050406030204" pitchFamily="18" charset="0"/>
                                        <a:ea typeface="Tahoma" panose="020B0604030504040204" pitchFamily="34" charset="0"/>
                                        <a:cs typeface="Tahoma" panose="020B0604030504040204" pitchFamily="34" charset="0"/>
                                      </a:rPr>
                                      <m:t>2.63</m:t>
                                    </m:r>
                                  </m:sup>
                                </m:sSup>
                              </m:den>
                            </m:f>
                          </m:e>
                        </m:d>
                      </m:e>
                      <m:sup>
                        <m:r>
                          <a:rPr lang="en-US" sz="4000" b="0" i="1" smtClean="0">
                            <a:latin typeface="Cambria Math" panose="02040503050406030204" pitchFamily="18" charset="0"/>
                            <a:ea typeface="Tahoma" panose="020B0604030504040204" pitchFamily="34" charset="0"/>
                            <a:cs typeface="Tahoma" panose="020B0604030504040204" pitchFamily="34" charset="0"/>
                          </a:rPr>
                          <m:t>2</m:t>
                        </m:r>
                      </m:sup>
                    </m:sSup>
                    <m:d>
                      <m:dPr>
                        <m:ctrlPr>
                          <a:rPr lang="en-US" sz="4000" b="0" i="1" smtClean="0">
                            <a:latin typeface="Cambria Math" panose="02040503050406030204" pitchFamily="18" charset="0"/>
                            <a:ea typeface="Tahoma" panose="020B0604030504040204" pitchFamily="34" charset="0"/>
                            <a:cs typeface="Tahoma" panose="020B0604030504040204" pitchFamily="34" charset="0"/>
                          </a:rPr>
                        </m:ctrlPr>
                      </m:dPr>
                      <m:e>
                        <m:f>
                          <m:fPr>
                            <m:ctrlPr>
                              <a:rPr lang="en-US" sz="4000" b="0" i="1" smtClean="0">
                                <a:latin typeface="Cambria Math" panose="02040503050406030204" pitchFamily="18" charset="0"/>
                                <a:ea typeface="Tahoma" panose="020B0604030504040204" pitchFamily="34" charset="0"/>
                                <a:cs typeface="Tahoma" panose="020B0604030504040204" pitchFamily="34" charset="0"/>
                              </a:rPr>
                            </m:ctrlPr>
                          </m:fPr>
                          <m:num>
                            <m:r>
                              <a:rPr lang="en-US" sz="4000" b="0" i="1" smtClean="0">
                                <a:latin typeface="Cambria Math" panose="02040503050406030204" pitchFamily="18" charset="0"/>
                                <a:ea typeface="Tahoma" panose="020B0604030504040204" pitchFamily="34" charset="0"/>
                                <a:cs typeface="Tahoma" panose="020B0604030504040204" pitchFamily="34" charset="0"/>
                              </a:rPr>
                              <m:t>𝐿</m:t>
                            </m:r>
                          </m:num>
                          <m:den>
                            <m:r>
                              <a:rPr lang="en-US" sz="4000" b="0" i="1" smtClean="0">
                                <a:latin typeface="Cambria Math" panose="02040503050406030204" pitchFamily="18" charset="0"/>
                                <a:ea typeface="Tahoma" panose="020B0604030504040204" pitchFamily="34" charset="0"/>
                                <a:cs typeface="Tahoma" panose="020B0604030504040204" pitchFamily="34" charset="0"/>
                              </a:rPr>
                              <m:t>100</m:t>
                            </m:r>
                          </m:den>
                        </m:f>
                      </m:e>
                    </m:d>
                    <m:r>
                      <a:rPr lang="en-US" sz="4000" b="0" i="1" smtClean="0">
                        <a:latin typeface="Cambria Math" panose="02040503050406030204" pitchFamily="18" charset="0"/>
                        <a:ea typeface="Tahoma" panose="020B0604030504040204" pitchFamily="34" charset="0"/>
                        <a:cs typeface="Tahoma" panose="020B0604030504040204" pitchFamily="34" charset="0"/>
                      </a:rPr>
                      <m:t>  </m:t>
                    </m:r>
                  </m:oMath>
                </a14:m>
                <a:r>
                  <a:rPr lang="en-US" sz="4000" i="1" dirty="0">
                    <a:latin typeface="Cambria Math" panose="02040503050406030204" pitchFamily="18" charset="0"/>
                    <a:ea typeface="Tahoma" panose="020B0604030504040204" pitchFamily="34" charset="0"/>
                    <a:cs typeface="Tahoma" panose="020B0604030504040204" pitchFamily="34" charset="0"/>
                  </a:rPr>
                  <a:t> </a:t>
                </a:r>
                <a:endParaRPr lang="en-US" sz="40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2" name="TextBox 11">
                <a:extLst>
                  <a:ext uri="{FF2B5EF4-FFF2-40B4-BE49-F238E27FC236}">
                    <a16:creationId xmlns:a16="http://schemas.microsoft.com/office/drawing/2014/main" id="{D365E216-1B63-EE75-5D9B-5D903C6A0350}"/>
                  </a:ext>
                </a:extLst>
              </p:cNvPr>
              <p:cNvSpPr txBox="1">
                <a:spLocks noRot="1" noChangeAspect="1" noMove="1" noResize="1" noEditPoints="1" noAdjustHandles="1" noChangeArrowheads="1" noChangeShapeType="1" noTextEdit="1"/>
              </p:cNvSpPr>
              <p:nvPr/>
            </p:nvSpPr>
            <p:spPr>
              <a:xfrm>
                <a:off x="2478672" y="2648715"/>
                <a:ext cx="7280751" cy="119744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C8F7F2-0C8E-8175-923A-FE6D778B2906}"/>
                  </a:ext>
                </a:extLst>
              </p:cNvPr>
              <p:cNvSpPr txBox="1"/>
              <p:nvPr/>
            </p:nvSpPr>
            <p:spPr>
              <a:xfrm>
                <a:off x="567849" y="3697082"/>
                <a:ext cx="7280751" cy="1968616"/>
              </a:xfrm>
              <a:prstGeom prst="rect">
                <a:avLst/>
              </a:prstGeom>
              <a:noFill/>
            </p:spPr>
            <p:txBody>
              <a:bodyPr wrap="square">
                <a:spAutoFit/>
              </a:bodyPr>
              <a:lstStyle/>
              <a:p>
                <a:pPr marL="0" lvl="2"/>
                <a:r>
                  <a:rPr lang="en-US" sz="2400" dirty="0">
                    <a:latin typeface="Tahoma" panose="020B0604030504040204" pitchFamily="34" charset="0"/>
                    <a:ea typeface="Tahoma" panose="020B0604030504040204" pitchFamily="34" charset="0"/>
                    <a:cs typeface="Tahoma" panose="020B0604030504040204" pitchFamily="34" charset="0"/>
                  </a:rPr>
                  <a:t>where:</a:t>
                </a:r>
              </a:p>
              <a:p>
                <a:pPr marL="571500" lvl="2" indent="0">
                  <a:lnSpc>
                    <a:spcPct val="100000"/>
                  </a:lnSpc>
                  <a:buNone/>
                </a:pPr>
                <a14:m>
                  <m:oMath xmlns:m="http://schemas.openxmlformats.org/officeDocument/2006/math">
                    <m:r>
                      <a:rPr lang="en-US" sz="2400" b="0" i="1" smtClean="0">
                        <a:latin typeface="Cambria Math" panose="02040503050406030204" pitchFamily="18" charset="0"/>
                        <a:ea typeface="Tahoma" panose="020B0604030504040204" pitchFamily="34" charset="0"/>
                        <a:cs typeface="Tahoma" panose="020B0604030504040204" pitchFamily="34" charset="0"/>
                      </a:rPr>
                      <m:t>𝑄</m:t>
                    </m:r>
                  </m:oMath>
                </a14:m>
                <a:r>
                  <a:rPr lang="en-US" sz="2400" i="1" dirty="0">
                    <a:latin typeface="Cambria Math" panose="02040503050406030204" pitchFamily="18"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in cfm</a:t>
                </a:r>
                <a:endParaRPr lang="en-US" sz="2400" baseline="30000" dirty="0">
                  <a:latin typeface="Tahoma" panose="020B0604030504040204" pitchFamily="34" charset="0"/>
                  <a:ea typeface="Tahoma" panose="020B0604030504040204" pitchFamily="34" charset="0"/>
                  <a:cs typeface="Tahoma" panose="020B0604030504040204" pitchFamily="34" charset="0"/>
                </a:endParaRPr>
              </a:p>
              <a:p>
                <a:pPr marL="571500" lvl="2" indent="0">
                  <a:lnSpc>
                    <a:spcPct val="100000"/>
                  </a:lnSpc>
                  <a:buNone/>
                </a:pPr>
                <a14:m>
                  <m:oMath xmlns:m="http://schemas.openxmlformats.org/officeDocument/2006/math">
                    <m:sSub>
                      <m:sSubPr>
                        <m:ctrlPr>
                          <a:rPr lang="en-US" sz="2400" b="0" i="1"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smtClean="0">
                            <a:latin typeface="Cambria Math" panose="02040503050406030204" pitchFamily="18" charset="0"/>
                            <a:ea typeface="Tahoma" panose="020B0604030504040204" pitchFamily="34" charset="0"/>
                            <a:cs typeface="Tahoma" panose="020B0604030504040204" pitchFamily="34" charset="0"/>
                          </a:rPr>
                          <m:t>𝑑</m:t>
                        </m:r>
                      </m:e>
                      <m:sub>
                        <m:r>
                          <a:rPr lang="en-US" sz="2400" b="0" i="1" smtClean="0">
                            <a:latin typeface="Cambria Math" panose="02040503050406030204" pitchFamily="18" charset="0"/>
                            <a:ea typeface="Tahoma" panose="020B0604030504040204" pitchFamily="34" charset="0"/>
                            <a:cs typeface="Tahoma" panose="020B0604030504040204" pitchFamily="34" charset="0"/>
                          </a:rPr>
                          <m:t>h</m:t>
                        </m:r>
                      </m:sub>
                    </m:sSub>
                  </m:oMath>
                </a14:m>
                <a:r>
                  <a:rPr lang="en-US" sz="2400" i="1" dirty="0">
                    <a:latin typeface="Cambria Math" panose="02040503050406030204" pitchFamily="18"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in inches</a:t>
                </a:r>
              </a:p>
              <a:p>
                <a:pPr marL="571500" lvl="2"/>
                <a14:m>
                  <m:oMath xmlns:m="http://schemas.openxmlformats.org/officeDocument/2006/math">
                    <m:r>
                      <a:rPr lang="en-US" sz="2400" b="0" i="1" smtClean="0">
                        <a:latin typeface="Cambria Math" panose="02040503050406030204" pitchFamily="18" charset="0"/>
                        <a:ea typeface="Tahoma" panose="020B0604030504040204" pitchFamily="34" charset="0"/>
                        <a:cs typeface="Tahoma" panose="020B0604030504040204" pitchFamily="34" charset="0"/>
                      </a:rPr>
                      <m:t>𝐿</m:t>
                    </m:r>
                  </m:oMath>
                </a14:m>
                <a:r>
                  <a:rPr lang="en-US" sz="2400" i="1" dirty="0">
                    <a:latin typeface="Cambria Math" panose="02040503050406030204" pitchFamily="18"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in ft</a:t>
                </a:r>
              </a:p>
              <a:p>
                <a:pPr marL="571500" lvl="2"/>
                <a14:m>
                  <m:oMath xmlns:m="http://schemas.openxmlformats.org/officeDocument/2006/math">
                    <m:sSub>
                      <m:sSubPr>
                        <m:ctrlPr>
                          <a:rPr lang="en-US" sz="2400" b="0" i="1" smtClean="0">
                            <a:latin typeface="Cambria Math" panose="02040503050406030204" pitchFamily="18" charset="0"/>
                            <a:ea typeface="Tahoma" panose="020B0604030504040204" pitchFamily="34" charset="0"/>
                            <a:cs typeface="Tahoma" panose="020B0604030504040204" pitchFamily="34" charset="0"/>
                          </a:rPr>
                        </m:ctrlPr>
                      </m:sSubPr>
                      <m:e>
                        <m:r>
                          <a:rPr lang="en-US" sz="2400" b="0" i="1" smtClean="0">
                            <a:latin typeface="Cambria Math" panose="02040503050406030204" pitchFamily="18" charset="0"/>
                            <a:ea typeface="Tahoma" panose="020B0604030504040204" pitchFamily="34" charset="0"/>
                            <a:cs typeface="Tahoma" panose="020B0604030504040204" pitchFamily="34" charset="0"/>
                          </a:rPr>
                          <m:t>𝑝</m:t>
                        </m:r>
                      </m:e>
                      <m:sub>
                        <m:r>
                          <a:rPr lang="en-US" sz="2400" b="0" i="1" smtClean="0">
                            <a:latin typeface="Cambria Math" panose="02040503050406030204" pitchFamily="18" charset="0"/>
                            <a:ea typeface="Tahoma" panose="020B0604030504040204" pitchFamily="34" charset="0"/>
                            <a:cs typeface="Tahoma" panose="020B0604030504040204" pitchFamily="34" charset="0"/>
                          </a:rPr>
                          <m:t>𝑓</m:t>
                        </m:r>
                      </m:sub>
                    </m:sSub>
                  </m:oMath>
                </a14:m>
                <a:r>
                  <a:rPr lang="en-US" sz="2400" i="1" dirty="0">
                    <a:latin typeface="Cambria Math" panose="02040503050406030204" pitchFamily="18"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in inches </a:t>
                </a:r>
                <a:r>
                  <a:rPr lang="en-US" sz="2400" dirty="0" err="1">
                    <a:latin typeface="Tahoma" panose="020B0604030504040204" pitchFamily="34" charset="0"/>
                    <a:ea typeface="Tahoma" panose="020B0604030504040204" pitchFamily="34" charset="0"/>
                    <a:cs typeface="Tahoma" panose="020B0604030504040204" pitchFamily="34" charset="0"/>
                  </a:rPr>
                  <a:t>Wg</a:t>
                </a:r>
                <a:endParaRPr lang="en-US" sz="24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9" name="TextBox 8">
                <a:extLst>
                  <a:ext uri="{FF2B5EF4-FFF2-40B4-BE49-F238E27FC236}">
                    <a16:creationId xmlns:a16="http://schemas.microsoft.com/office/drawing/2014/main" id="{08C8F7F2-0C8E-8175-923A-FE6D778B2906}"/>
                  </a:ext>
                </a:extLst>
              </p:cNvPr>
              <p:cNvSpPr txBox="1">
                <a:spLocks noRot="1" noChangeAspect="1" noMove="1" noResize="1" noEditPoints="1" noAdjustHandles="1" noChangeArrowheads="1" noChangeShapeType="1" noTextEdit="1"/>
              </p:cNvSpPr>
              <p:nvPr/>
            </p:nvSpPr>
            <p:spPr>
              <a:xfrm>
                <a:off x="567849" y="3697082"/>
                <a:ext cx="7280751" cy="1968616"/>
              </a:xfrm>
              <a:prstGeom prst="rect">
                <a:avLst/>
              </a:prstGeom>
              <a:blipFill>
                <a:blip r:embed="rId7"/>
                <a:stretch>
                  <a:fillRect l="-1255" t="-2477" b="-4025"/>
                </a:stretch>
              </a:blipFill>
            </p:spPr>
            <p:txBody>
              <a:bodyPr/>
              <a:lstStyle/>
              <a:p>
                <a:r>
                  <a:rPr lang="en-US">
                    <a:noFill/>
                  </a:rPr>
                  <a:t> </a:t>
                </a:r>
              </a:p>
            </p:txBody>
          </p:sp>
        </mc:Fallback>
      </mc:AlternateContent>
    </p:spTree>
    <p:extLst>
      <p:ext uri="{BB962C8B-B14F-4D97-AF65-F5344CB8AC3E}">
        <p14:creationId xmlns:p14="http://schemas.microsoft.com/office/powerpoint/2010/main" val="312391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D741F4-7676-8CB6-7E32-48DCE8DA0B84}"/>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3">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27667" y="1043940"/>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About the Speaker</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961828" y="1871362"/>
            <a:ext cx="9224630" cy="3889840"/>
          </a:xfrm>
        </p:spPr>
        <p:txBody>
          <a:bodyPr>
            <a:noAutofit/>
          </a:bodyPr>
          <a:lstStyle/>
          <a:p>
            <a:pPr marL="228600" lvl="2"/>
            <a:r>
              <a:rPr lang="en-US" sz="2800" dirty="0">
                <a:latin typeface="Tahoma" panose="020B0604030504040204" pitchFamily="34" charset="0"/>
                <a:ea typeface="Tahoma" panose="020B0604030504040204" pitchFamily="34" charset="0"/>
                <a:cs typeface="Tahoma" panose="020B0604030504040204" pitchFamily="34" charset="0"/>
              </a:rPr>
              <a:t>Currently, Partner Consultant and the former Director of Engineering &amp; Numerical Simulations — Onshore and Offshore at RBSanchez PME Consultants </a:t>
            </a:r>
          </a:p>
          <a:p>
            <a:pPr marL="228600" lvl="2"/>
            <a:r>
              <a:rPr lang="en-US" sz="2800" dirty="0">
                <a:latin typeface="Tahoma" panose="020B0604030504040204" pitchFamily="34" charset="0"/>
                <a:ea typeface="Tahoma" panose="020B0604030504040204" pitchFamily="34" charset="0"/>
                <a:cs typeface="Tahoma" panose="020B0604030504040204" pitchFamily="34" charset="0"/>
              </a:rPr>
              <a:t>Handled and led various multi-discipline (i.e., MEP, civil, geological, mining and metallurgical) critical projects for RBSanchez PME.</a:t>
            </a:r>
          </a:p>
          <a:p>
            <a:pPr marL="228600" lvl="2"/>
            <a:r>
              <a:rPr lang="en-US" sz="2800" dirty="0">
                <a:latin typeface="Tahoma" panose="020B0604030504040204" pitchFamily="34" charset="0"/>
                <a:ea typeface="Tahoma" panose="020B0604030504040204" pitchFamily="34" charset="0"/>
                <a:cs typeface="Tahoma" panose="020B0604030504040204" pitchFamily="34" charset="0"/>
              </a:rPr>
              <a:t>Member, ASHRAE</a:t>
            </a:r>
          </a:p>
        </p:txBody>
      </p:sp>
      <p:grpSp>
        <p:nvGrpSpPr>
          <p:cNvPr id="2" name="Group 1">
            <a:extLst>
              <a:ext uri="{FF2B5EF4-FFF2-40B4-BE49-F238E27FC236}">
                <a16:creationId xmlns:a16="http://schemas.microsoft.com/office/drawing/2014/main" id="{B5C2CBEB-FCBC-A8CD-95E9-8131584BD232}"/>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514F1C40-B74B-9414-C194-486C7FAF4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B9675413-07E7-2457-E8DE-571904FD1B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sp>
        <p:nvSpPr>
          <p:cNvPr id="7" name="TextBox 6">
            <a:extLst>
              <a:ext uri="{FF2B5EF4-FFF2-40B4-BE49-F238E27FC236}">
                <a16:creationId xmlns:a16="http://schemas.microsoft.com/office/drawing/2014/main" id="{F8A57D96-C238-250A-B68B-60366D67753F}"/>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9" name="Picture 8" descr="A person wearing glasses and a blue shirt&#10;&#10;Description automatically generated with medium confidence">
            <a:extLst>
              <a:ext uri="{FF2B5EF4-FFF2-40B4-BE49-F238E27FC236}">
                <a16:creationId xmlns:a16="http://schemas.microsoft.com/office/drawing/2014/main" id="{B42F4208-F1EF-9B66-6637-B7DA3C4B8FE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48775" y="1672027"/>
            <a:ext cx="2491944" cy="3763644"/>
          </a:xfrm>
          <a:prstGeom prst="rect">
            <a:avLst/>
          </a:prstGeom>
        </p:spPr>
      </p:pic>
    </p:spTree>
    <p:extLst>
      <p:ext uri="{BB962C8B-B14F-4D97-AF65-F5344CB8AC3E}">
        <p14:creationId xmlns:p14="http://schemas.microsoft.com/office/powerpoint/2010/main" val="1151083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46096" y="5629013"/>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9" name="Picture 8">
            <a:extLst>
              <a:ext uri="{FF2B5EF4-FFF2-40B4-BE49-F238E27FC236}">
                <a16:creationId xmlns:a16="http://schemas.microsoft.com/office/drawing/2014/main" id="{EC6813C5-74B0-C8C8-65B2-AAC856E28C18}"/>
              </a:ext>
            </a:extLst>
          </p:cNvPr>
          <p:cNvPicPr>
            <a:picLocks noChangeAspect="1"/>
          </p:cNvPicPr>
          <p:nvPr/>
        </p:nvPicPr>
        <p:blipFill rotWithShape="1">
          <a:blip r:embed="rId6"/>
          <a:srcRect l="56153" t="9973"/>
          <a:stretch/>
        </p:blipFill>
        <p:spPr>
          <a:xfrm rot="16200000">
            <a:off x="2079010" y="114124"/>
            <a:ext cx="3535291" cy="7120510"/>
          </a:xfrm>
          <a:prstGeom prst="rect">
            <a:avLst/>
          </a:prstGeom>
        </p:spPr>
      </p:pic>
      <p:sp>
        <p:nvSpPr>
          <p:cNvPr id="10" name="TextBox 20">
            <a:extLst>
              <a:ext uri="{FF2B5EF4-FFF2-40B4-BE49-F238E27FC236}">
                <a16:creationId xmlns:a16="http://schemas.microsoft.com/office/drawing/2014/main" id="{235A8D0B-98E1-9CE3-C44D-1F44FDDFF33D}"/>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External Static Pressure (ESP)</a:t>
            </a:r>
          </a:p>
        </p:txBody>
      </p:sp>
      <p:sp>
        <p:nvSpPr>
          <p:cNvPr id="11" name="TextBox 10">
            <a:extLst>
              <a:ext uri="{FF2B5EF4-FFF2-40B4-BE49-F238E27FC236}">
                <a16:creationId xmlns:a16="http://schemas.microsoft.com/office/drawing/2014/main" id="{87923D03-47D9-F43D-61F4-73F20AF4971D}"/>
              </a:ext>
            </a:extLst>
          </p:cNvPr>
          <p:cNvSpPr txBox="1"/>
          <p:nvPr/>
        </p:nvSpPr>
        <p:spPr>
          <a:xfrm>
            <a:off x="7605487" y="1603778"/>
            <a:ext cx="4501632" cy="461665"/>
          </a:xfrm>
          <a:prstGeom prst="rect">
            <a:avLst/>
          </a:prstGeom>
          <a:noFill/>
        </p:spPr>
        <p:txBody>
          <a:bodyPr wrap="squar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Ventilation Calculation</a:t>
            </a:r>
          </a:p>
        </p:txBody>
      </p:sp>
      <p:sp>
        <p:nvSpPr>
          <p:cNvPr id="12" name="TextBox 11">
            <a:extLst>
              <a:ext uri="{FF2B5EF4-FFF2-40B4-BE49-F238E27FC236}">
                <a16:creationId xmlns:a16="http://schemas.microsoft.com/office/drawing/2014/main" id="{71ED4A64-AD51-BE69-76FE-29541570EA38}"/>
              </a:ext>
            </a:extLst>
          </p:cNvPr>
          <p:cNvSpPr txBox="1"/>
          <p:nvPr/>
        </p:nvSpPr>
        <p:spPr>
          <a:xfrm>
            <a:off x="7605487" y="2153678"/>
            <a:ext cx="4501632" cy="3662541"/>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5 CFM per person</a:t>
            </a:r>
          </a:p>
          <a:p>
            <a:r>
              <a:rPr lang="en-US" sz="2400" dirty="0">
                <a:latin typeface="Tahoma" panose="020B0604030504040204" pitchFamily="34" charset="0"/>
                <a:ea typeface="Tahoma" panose="020B0604030504040204" pitchFamily="34" charset="0"/>
                <a:cs typeface="Tahoma" panose="020B0604030504040204" pitchFamily="34" charset="0"/>
              </a:rPr>
              <a:t>10 pax per 1000 ft</a:t>
            </a:r>
            <a:r>
              <a:rPr lang="en-US" sz="2400" baseline="30000" dirty="0">
                <a:latin typeface="Tahoma" panose="020B0604030504040204" pitchFamily="34" charset="0"/>
                <a:ea typeface="Tahoma" panose="020B0604030504040204" pitchFamily="34" charset="0"/>
                <a:cs typeface="Tahoma" panose="020B0604030504040204" pitchFamily="34" charset="0"/>
              </a:rPr>
              <a:t>2</a:t>
            </a:r>
          </a:p>
          <a:p>
            <a:pPr marL="457200" indent="-457200">
              <a:buAutoNum type="alphaLcPeriod"/>
            </a:pPr>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Q = 5 x (10 / 1000) x 344.48</a:t>
            </a:r>
          </a:p>
          <a:p>
            <a:r>
              <a:rPr lang="en-US" sz="2400" b="1" dirty="0">
                <a:latin typeface="Tahoma" panose="020B0604030504040204" pitchFamily="34" charset="0"/>
                <a:ea typeface="Tahoma" panose="020B0604030504040204" pitchFamily="34" charset="0"/>
                <a:cs typeface="Tahoma" panose="020B0604030504040204" pitchFamily="34" charset="0"/>
              </a:rPr>
              <a:t>Q = 17.22 cfm</a:t>
            </a:r>
          </a:p>
          <a:p>
            <a:pPr marL="457200" indent="-457200">
              <a:buAutoNum type="alphaLcPeriod"/>
            </a:pPr>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dirty="0">
                <a:latin typeface="Tahoma" panose="020B0604030504040204" pitchFamily="34" charset="0"/>
                <a:ea typeface="Tahoma" panose="020B0604030504040204" pitchFamily="34" charset="0"/>
                <a:cs typeface="Tahoma" panose="020B0604030504040204" pitchFamily="34" charset="0"/>
              </a:rPr>
              <a:t>0.06 cfm per ft</a:t>
            </a:r>
            <a:r>
              <a:rPr lang="en-US" sz="2400" baseline="30000" dirty="0">
                <a:latin typeface="Tahoma" panose="020B0604030504040204" pitchFamily="34" charset="0"/>
                <a:ea typeface="Tahoma" panose="020B0604030504040204" pitchFamily="34" charset="0"/>
                <a:cs typeface="Tahoma" panose="020B0604030504040204" pitchFamily="34" charset="0"/>
              </a:rPr>
              <a:t>2</a:t>
            </a:r>
          </a:p>
          <a:p>
            <a:r>
              <a:rPr lang="en-US" sz="2400" dirty="0">
                <a:latin typeface="Tahoma" panose="020B0604030504040204" pitchFamily="34" charset="0"/>
                <a:ea typeface="Tahoma" panose="020B0604030504040204" pitchFamily="34" charset="0"/>
                <a:cs typeface="Tahoma" panose="020B0604030504040204" pitchFamily="34" charset="0"/>
              </a:rPr>
              <a:t>Q = 0.06 x 344.48</a:t>
            </a:r>
          </a:p>
          <a:p>
            <a:r>
              <a:rPr lang="en-US" sz="2400" b="1" dirty="0">
                <a:latin typeface="Tahoma" panose="020B0604030504040204" pitchFamily="34" charset="0"/>
                <a:ea typeface="Tahoma" panose="020B0604030504040204" pitchFamily="34" charset="0"/>
                <a:cs typeface="Tahoma" panose="020B0604030504040204" pitchFamily="34" charset="0"/>
              </a:rPr>
              <a:t>Q = 20.67</a:t>
            </a:r>
          </a:p>
          <a:p>
            <a:endParaRPr lang="en-US" sz="2400" baseline="30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05005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46096" y="5629013"/>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9" name="Picture 8">
            <a:extLst>
              <a:ext uri="{FF2B5EF4-FFF2-40B4-BE49-F238E27FC236}">
                <a16:creationId xmlns:a16="http://schemas.microsoft.com/office/drawing/2014/main" id="{EC6813C5-74B0-C8C8-65B2-AAC856E28C18}"/>
              </a:ext>
            </a:extLst>
          </p:cNvPr>
          <p:cNvPicPr>
            <a:picLocks noChangeAspect="1"/>
          </p:cNvPicPr>
          <p:nvPr/>
        </p:nvPicPr>
        <p:blipFill rotWithShape="1">
          <a:blip r:embed="rId6"/>
          <a:srcRect l="56153" t="9973"/>
          <a:stretch/>
        </p:blipFill>
        <p:spPr>
          <a:xfrm rot="16200000">
            <a:off x="2079010" y="114124"/>
            <a:ext cx="3535291" cy="7120510"/>
          </a:xfrm>
          <a:prstGeom prst="rect">
            <a:avLst/>
          </a:prstGeom>
        </p:spPr>
      </p:pic>
      <p:sp>
        <p:nvSpPr>
          <p:cNvPr id="10" name="TextBox 20">
            <a:extLst>
              <a:ext uri="{FF2B5EF4-FFF2-40B4-BE49-F238E27FC236}">
                <a16:creationId xmlns:a16="http://schemas.microsoft.com/office/drawing/2014/main" id="{235A8D0B-98E1-9CE3-C44D-1F44FDDFF33D}"/>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External Static Pressure (ESP)</a:t>
            </a:r>
          </a:p>
        </p:txBody>
      </p:sp>
      <p:sp>
        <p:nvSpPr>
          <p:cNvPr id="11" name="TextBox 10">
            <a:extLst>
              <a:ext uri="{FF2B5EF4-FFF2-40B4-BE49-F238E27FC236}">
                <a16:creationId xmlns:a16="http://schemas.microsoft.com/office/drawing/2014/main" id="{87923D03-47D9-F43D-61F4-73F20AF4971D}"/>
              </a:ext>
            </a:extLst>
          </p:cNvPr>
          <p:cNvSpPr txBox="1"/>
          <p:nvPr/>
        </p:nvSpPr>
        <p:spPr>
          <a:xfrm>
            <a:off x="7605487" y="1603778"/>
            <a:ext cx="4501632" cy="461665"/>
          </a:xfrm>
          <a:prstGeom prst="rect">
            <a:avLst/>
          </a:prstGeom>
          <a:noFill/>
        </p:spPr>
        <p:txBody>
          <a:bodyPr wrap="squar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Ventilation Calculation</a:t>
            </a:r>
          </a:p>
        </p:txBody>
      </p:sp>
      <p:sp>
        <p:nvSpPr>
          <p:cNvPr id="12" name="TextBox 11">
            <a:extLst>
              <a:ext uri="{FF2B5EF4-FFF2-40B4-BE49-F238E27FC236}">
                <a16:creationId xmlns:a16="http://schemas.microsoft.com/office/drawing/2014/main" id="{71ED4A64-AD51-BE69-76FE-29541570EA38}"/>
              </a:ext>
            </a:extLst>
          </p:cNvPr>
          <p:cNvSpPr txBox="1"/>
          <p:nvPr/>
        </p:nvSpPr>
        <p:spPr>
          <a:xfrm>
            <a:off x="7591632" y="2153678"/>
            <a:ext cx="4501632" cy="1200329"/>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Qt  = 17.22 + 20.67 = </a:t>
            </a:r>
          </a:p>
          <a:p>
            <a:r>
              <a:rPr lang="en-US" sz="2400" dirty="0">
                <a:latin typeface="Tahoma" panose="020B0604030504040204" pitchFamily="34" charset="0"/>
                <a:ea typeface="Tahoma" panose="020B0604030504040204" pitchFamily="34" charset="0"/>
                <a:cs typeface="Tahoma" panose="020B0604030504040204" pitchFamily="34" charset="0"/>
              </a:rPr>
              <a:t>      = 37.89 (1.30)</a:t>
            </a:r>
          </a:p>
          <a:p>
            <a:r>
              <a:rPr lang="en-US" sz="2400" b="1" dirty="0">
                <a:latin typeface="Tahoma" panose="020B0604030504040204" pitchFamily="34" charset="0"/>
                <a:ea typeface="Tahoma" panose="020B0604030504040204" pitchFamily="34" charset="0"/>
                <a:cs typeface="Tahoma" panose="020B0604030504040204" pitchFamily="34" charset="0"/>
              </a:rPr>
              <a:t>       = 49.26 cfm say 50 cfm</a:t>
            </a:r>
          </a:p>
        </p:txBody>
      </p:sp>
      <p:sp>
        <p:nvSpPr>
          <p:cNvPr id="4" name="TextBox 3">
            <a:extLst>
              <a:ext uri="{FF2B5EF4-FFF2-40B4-BE49-F238E27FC236}">
                <a16:creationId xmlns:a16="http://schemas.microsoft.com/office/drawing/2014/main" id="{7ED40B13-12CF-5E2D-A95D-511CAF80AD06}"/>
              </a:ext>
            </a:extLst>
          </p:cNvPr>
          <p:cNvSpPr txBox="1"/>
          <p:nvPr/>
        </p:nvSpPr>
        <p:spPr>
          <a:xfrm>
            <a:off x="7605487" y="3888426"/>
            <a:ext cx="4501632" cy="1200329"/>
          </a:xfrm>
          <a:prstGeom prst="rect">
            <a:avLst/>
          </a:prstGeom>
          <a:noFill/>
        </p:spPr>
        <p:txBody>
          <a:bodyPr wrap="square" rtlCol="0">
            <a:spAutoFit/>
          </a:bodyPr>
          <a:lstStyle/>
          <a:p>
            <a:r>
              <a:rPr lang="en-US" sz="2400" b="1" dirty="0">
                <a:latin typeface="Tahoma" panose="020B0604030504040204" pitchFamily="34" charset="0"/>
                <a:ea typeface="Tahoma" panose="020B0604030504040204" pitchFamily="34" charset="0"/>
                <a:cs typeface="Tahoma" panose="020B0604030504040204" pitchFamily="34" charset="0"/>
              </a:rPr>
              <a:t>Use friction chart.</a:t>
            </a:r>
          </a:p>
          <a:p>
            <a:r>
              <a:rPr lang="en-US" sz="2400" b="1" dirty="0">
                <a:latin typeface="Tahoma" panose="020B0604030504040204" pitchFamily="34" charset="0"/>
                <a:ea typeface="Tahoma" panose="020B0604030504040204" pitchFamily="34" charset="0"/>
                <a:cs typeface="Tahoma" panose="020B0604030504040204" pitchFamily="34" charset="0"/>
              </a:rPr>
              <a:t>Use database.</a:t>
            </a:r>
          </a:p>
          <a:p>
            <a:r>
              <a:rPr lang="en-US" sz="2400" b="1" dirty="0">
                <a:latin typeface="Tahoma" panose="020B0604030504040204" pitchFamily="34" charset="0"/>
                <a:ea typeface="Tahoma" panose="020B0604030504040204" pitchFamily="34" charset="0"/>
                <a:cs typeface="Tahoma" panose="020B0604030504040204" pitchFamily="34" charset="0"/>
              </a:rPr>
              <a:t>Use spreadsheet.</a:t>
            </a:r>
          </a:p>
        </p:txBody>
      </p:sp>
    </p:spTree>
    <p:extLst>
      <p:ext uri="{BB962C8B-B14F-4D97-AF65-F5344CB8AC3E}">
        <p14:creationId xmlns:p14="http://schemas.microsoft.com/office/powerpoint/2010/main" val="2916481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46096" y="5629013"/>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0" name="TextBox 20">
            <a:extLst>
              <a:ext uri="{FF2B5EF4-FFF2-40B4-BE49-F238E27FC236}">
                <a16:creationId xmlns:a16="http://schemas.microsoft.com/office/drawing/2014/main" id="{235A8D0B-98E1-9CE3-C44D-1F44FDDFF33D}"/>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External Static Pressure (ESP)</a:t>
            </a:r>
          </a:p>
        </p:txBody>
      </p:sp>
      <p:graphicFrame>
        <p:nvGraphicFramePr>
          <p:cNvPr id="15" name="Table 14">
            <a:extLst>
              <a:ext uri="{FF2B5EF4-FFF2-40B4-BE49-F238E27FC236}">
                <a16:creationId xmlns:a16="http://schemas.microsoft.com/office/drawing/2014/main" id="{1041F1D0-98C9-E846-A465-54E5A7F9E8F1}"/>
              </a:ext>
            </a:extLst>
          </p:cNvPr>
          <p:cNvGraphicFramePr>
            <a:graphicFrameLocks noGrp="1"/>
          </p:cNvGraphicFramePr>
          <p:nvPr>
            <p:extLst>
              <p:ext uri="{D42A27DB-BD31-4B8C-83A1-F6EECF244321}">
                <p14:modId xmlns:p14="http://schemas.microsoft.com/office/powerpoint/2010/main" val="1113018578"/>
              </p:ext>
            </p:extLst>
          </p:nvPr>
        </p:nvGraphicFramePr>
        <p:xfrm>
          <a:off x="256242" y="1666959"/>
          <a:ext cx="11477445" cy="3916680"/>
        </p:xfrm>
        <a:graphic>
          <a:graphicData uri="http://schemas.openxmlformats.org/drawingml/2006/table">
            <a:tbl>
              <a:tblPr firstRow="1" bandRow="1">
                <a:tableStyleId>{073A0DAA-6AF3-43AB-8588-CEC1D06C72B9}</a:tableStyleId>
              </a:tblPr>
              <a:tblGrid>
                <a:gridCol w="1639635">
                  <a:extLst>
                    <a:ext uri="{9D8B030D-6E8A-4147-A177-3AD203B41FA5}">
                      <a16:colId xmlns:a16="http://schemas.microsoft.com/office/drawing/2014/main" val="1501358047"/>
                    </a:ext>
                  </a:extLst>
                </a:gridCol>
                <a:gridCol w="1639635">
                  <a:extLst>
                    <a:ext uri="{9D8B030D-6E8A-4147-A177-3AD203B41FA5}">
                      <a16:colId xmlns:a16="http://schemas.microsoft.com/office/drawing/2014/main" val="3535062223"/>
                    </a:ext>
                  </a:extLst>
                </a:gridCol>
                <a:gridCol w="1639635">
                  <a:extLst>
                    <a:ext uri="{9D8B030D-6E8A-4147-A177-3AD203B41FA5}">
                      <a16:colId xmlns:a16="http://schemas.microsoft.com/office/drawing/2014/main" val="1296397373"/>
                    </a:ext>
                  </a:extLst>
                </a:gridCol>
                <a:gridCol w="1639635">
                  <a:extLst>
                    <a:ext uri="{9D8B030D-6E8A-4147-A177-3AD203B41FA5}">
                      <a16:colId xmlns:a16="http://schemas.microsoft.com/office/drawing/2014/main" val="3881299907"/>
                    </a:ext>
                  </a:extLst>
                </a:gridCol>
                <a:gridCol w="1639635">
                  <a:extLst>
                    <a:ext uri="{9D8B030D-6E8A-4147-A177-3AD203B41FA5}">
                      <a16:colId xmlns:a16="http://schemas.microsoft.com/office/drawing/2014/main" val="3597518260"/>
                    </a:ext>
                  </a:extLst>
                </a:gridCol>
                <a:gridCol w="1639635">
                  <a:extLst>
                    <a:ext uri="{9D8B030D-6E8A-4147-A177-3AD203B41FA5}">
                      <a16:colId xmlns:a16="http://schemas.microsoft.com/office/drawing/2014/main" val="1939964346"/>
                    </a:ext>
                  </a:extLst>
                </a:gridCol>
                <a:gridCol w="1639635">
                  <a:extLst>
                    <a:ext uri="{9D8B030D-6E8A-4147-A177-3AD203B41FA5}">
                      <a16:colId xmlns:a16="http://schemas.microsoft.com/office/drawing/2014/main" val="1185892926"/>
                    </a:ext>
                  </a:extLst>
                </a:gridCol>
              </a:tblGrid>
              <a:tr h="370840">
                <a:tc>
                  <a:txBody>
                    <a:bodyPr/>
                    <a:lstStyle/>
                    <a:p>
                      <a:pPr algn="ctr"/>
                      <a:r>
                        <a:rPr lang="en-US" sz="1600" dirty="0">
                          <a:solidFill>
                            <a:schemeClr val="tx1"/>
                          </a:solidFill>
                          <a:latin typeface="Cambria Math" panose="02040503050406030204" pitchFamily="18" charset="0"/>
                          <a:ea typeface="Cambria Math" panose="02040503050406030204" pitchFamily="18" charset="0"/>
                        </a:rPr>
                        <a:t>Flow Rate</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solidFill>
                            <a:schemeClr val="tx1"/>
                          </a:solidFill>
                          <a:latin typeface="Cambria Math" panose="02040503050406030204" pitchFamily="18" charset="0"/>
                          <a:ea typeface="Cambria Math" panose="02040503050406030204" pitchFamily="18" charset="0"/>
                        </a:rPr>
                        <a:t>Velocity</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solidFill>
                            <a:schemeClr val="tx1"/>
                          </a:solidFill>
                          <a:latin typeface="Cambria Math" panose="02040503050406030204" pitchFamily="18" charset="0"/>
                          <a:ea typeface="Cambria Math" panose="02040503050406030204" pitchFamily="18" charset="0"/>
                        </a:rPr>
                        <a:t>Equivalent Diameter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solidFill>
                            <a:schemeClr val="tx1"/>
                          </a:solidFill>
                          <a:latin typeface="Cambria Math" panose="02040503050406030204" pitchFamily="18" charset="0"/>
                          <a:ea typeface="Cambria Math" panose="02040503050406030204" pitchFamily="18" charset="0"/>
                        </a:rPr>
                        <a:t>Duct Size (Width)</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solidFill>
                            <a:schemeClr val="tx1"/>
                          </a:solidFill>
                          <a:latin typeface="Cambria Math" panose="02040503050406030204" pitchFamily="18" charset="0"/>
                          <a:ea typeface="Cambria Math" panose="02040503050406030204" pitchFamily="18" charset="0"/>
                        </a:rPr>
                        <a:t>Duct Size (Height)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solidFill>
                            <a:schemeClr val="tx1"/>
                          </a:solidFill>
                          <a:latin typeface="Cambria Math" panose="02040503050406030204" pitchFamily="18" charset="0"/>
                          <a:ea typeface="Cambria Math" panose="02040503050406030204" pitchFamily="18" charset="0"/>
                        </a:rPr>
                        <a:t>Aspect Ratio</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solidFill>
                            <a:schemeClr val="tx1"/>
                          </a:solidFill>
                          <a:latin typeface="Cambria Math" panose="02040503050406030204" pitchFamily="18" charset="0"/>
                          <a:ea typeface="Cambria Math" panose="02040503050406030204" pitchFamily="18" charset="0"/>
                        </a:rPr>
                        <a:t>Head Loss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04756613"/>
                  </a:ext>
                </a:extLst>
              </a:tr>
              <a:tr h="370840">
                <a:tc>
                  <a:txBody>
                    <a:bodyPr/>
                    <a:lstStyle/>
                    <a:p>
                      <a:pPr algn="ctr"/>
                      <a:r>
                        <a:rPr lang="en-US" sz="1600" dirty="0">
                          <a:latin typeface="Cambria Math" panose="02040503050406030204" pitchFamily="18" charset="0"/>
                          <a:ea typeface="Cambria Math" panose="02040503050406030204" pitchFamily="18" charset="0"/>
                        </a:rPr>
                        <a:t>CFM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latin typeface="Cambria Math" panose="02040503050406030204" pitchFamily="18" charset="0"/>
                          <a:ea typeface="Cambria Math" panose="02040503050406030204" pitchFamily="18" charset="0"/>
                        </a:rPr>
                        <a:t>FPM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latin typeface="Cambria Math" panose="02040503050406030204" pitchFamily="18" charset="0"/>
                          <a:ea typeface="Cambria Math" panose="02040503050406030204" pitchFamily="18" charset="0"/>
                        </a:rPr>
                        <a:t>in (mm)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latin typeface="Cambria Math" panose="02040503050406030204" pitchFamily="18" charset="0"/>
                          <a:ea typeface="Cambria Math" panose="02040503050406030204" pitchFamily="18" charset="0"/>
                        </a:rPr>
                        <a:t>in (mm)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latin typeface="Cambria Math" panose="02040503050406030204" pitchFamily="18" charset="0"/>
                          <a:ea typeface="Cambria Math" panose="02040503050406030204" pitchFamily="18" charset="0"/>
                        </a:rPr>
                        <a:t>in (mm)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latin typeface="Cambria Math" panose="02040503050406030204" pitchFamily="18" charset="0"/>
                          <a:ea typeface="Cambria Math" panose="02040503050406030204" pitchFamily="18"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latin typeface="Cambria Math" panose="02040503050406030204" pitchFamily="18" charset="0"/>
                          <a:ea typeface="Cambria Math" panose="02040503050406030204" pitchFamily="18" charset="0"/>
                        </a:rPr>
                        <a:t>in. </a:t>
                      </a:r>
                      <a:r>
                        <a:rPr lang="en-US" sz="1600" dirty="0" err="1">
                          <a:latin typeface="Cambria Math" panose="02040503050406030204" pitchFamily="18" charset="0"/>
                          <a:ea typeface="Cambria Math" panose="02040503050406030204" pitchFamily="18" charset="0"/>
                        </a:rPr>
                        <a:t>Wg</a:t>
                      </a:r>
                      <a:r>
                        <a:rPr lang="en-US" sz="1600" dirty="0">
                          <a:latin typeface="Cambria Math" panose="02040503050406030204" pitchFamily="18" charset="0"/>
                          <a:ea typeface="Cambria Math" panose="02040503050406030204" pitchFamily="18" charset="0"/>
                        </a:rPr>
                        <a:t> / 100 ft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490628456"/>
                  </a:ext>
                </a:extLst>
              </a:tr>
              <a:tr h="370840">
                <a:tc>
                  <a:txBody>
                    <a:bodyPr/>
                    <a:lstStyle/>
                    <a:p>
                      <a:pPr algn="ctr"/>
                      <a:r>
                        <a:rPr lang="en-US" sz="1600" dirty="0">
                          <a:latin typeface="Cambria Math" panose="02040503050406030204" pitchFamily="18" charset="0"/>
                          <a:ea typeface="Cambria Math" panose="02040503050406030204" pitchFamily="18" charset="0"/>
                        </a:rPr>
                        <a:t>50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1000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2 (50)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2:1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0.720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996638"/>
                  </a:ext>
                </a:extLst>
              </a:tr>
              <a:tr h="370840">
                <a:tc>
                  <a:txBody>
                    <a:bodyPr/>
                    <a:lstStyle/>
                    <a:p>
                      <a:pPr algn="ctr"/>
                      <a:r>
                        <a:rPr lang="en-US" sz="1600" dirty="0">
                          <a:latin typeface="Cambria Math" panose="02040503050406030204" pitchFamily="18" charset="0"/>
                          <a:ea typeface="Cambria Math" panose="02040503050406030204" pitchFamily="18"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1000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0.496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2663157"/>
                  </a:ext>
                </a:extLst>
              </a:tr>
              <a:tr h="370840">
                <a:tc>
                  <a:txBody>
                    <a:bodyPr/>
                    <a:lstStyle/>
                    <a:p>
                      <a:pPr algn="ctr"/>
                      <a:r>
                        <a:rPr lang="en-US" sz="1600" dirty="0">
                          <a:latin typeface="Cambria Math" panose="02040503050406030204" pitchFamily="18" charset="0"/>
                          <a:ea typeface="Cambria Math" panose="02040503050406030204" pitchFamily="18"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573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5 (125)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5:3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0.145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2405489"/>
                  </a:ext>
                </a:extLst>
              </a:tr>
              <a:tr h="370840">
                <a:tc>
                  <a:txBody>
                    <a:bodyPr/>
                    <a:lstStyle/>
                    <a:p>
                      <a:pPr algn="ctr"/>
                      <a:r>
                        <a:rPr lang="en-US" sz="1600" dirty="0">
                          <a:latin typeface="Cambria Math" panose="02040503050406030204" pitchFamily="18" charset="0"/>
                          <a:ea typeface="Cambria Math" panose="02040503050406030204" pitchFamily="18"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573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0.245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89436445"/>
                  </a:ext>
                </a:extLst>
              </a:tr>
              <a:tr h="370840">
                <a:tc>
                  <a:txBody>
                    <a:bodyPr/>
                    <a:lstStyle/>
                    <a:p>
                      <a:pPr algn="ctr"/>
                      <a:r>
                        <a:rPr lang="en-US" sz="1600" dirty="0">
                          <a:latin typeface="Cambria Math" panose="02040503050406030204" pitchFamily="18" charset="0"/>
                          <a:ea typeface="Cambria Math" panose="02040503050406030204" pitchFamily="18" charset="0"/>
                        </a:rPr>
                        <a:t>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573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7 (175)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2 (50)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7:2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0.207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8498639"/>
                  </a:ext>
                </a:extLst>
              </a:tr>
              <a:tr h="370840">
                <a:tc>
                  <a:txBody>
                    <a:bodyPr/>
                    <a:lstStyle/>
                    <a:p>
                      <a:pPr algn="ctr"/>
                      <a:r>
                        <a:rPr lang="en-US" sz="1600" dirty="0">
                          <a:latin typeface="Cambria Math" panose="02040503050406030204" pitchFamily="18" charset="0"/>
                          <a:ea typeface="Cambria Math" panose="02040503050406030204" pitchFamily="18" charset="0"/>
                        </a:rPr>
                        <a:t>50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573</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6 (150)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2 (50)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3:1</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0.289</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6390071"/>
                  </a:ext>
                </a:extLst>
              </a:tr>
              <a:tr h="370840">
                <a:tc>
                  <a:txBody>
                    <a:bodyPr/>
                    <a:lstStyle/>
                    <a:p>
                      <a:pPr algn="ctr"/>
                      <a:r>
                        <a:rPr lang="en-US" sz="1600" dirty="0">
                          <a:latin typeface="Cambria Math" panose="02040503050406030204" pitchFamily="18" charset="0"/>
                          <a:ea typeface="Cambria Math" panose="02040503050406030204" pitchFamily="18" charset="0"/>
                        </a:rPr>
                        <a:t>50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367</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5 (125)</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5 (125)</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5:4</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0.069</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912335"/>
                  </a:ext>
                </a:extLst>
              </a:tr>
              <a:tr h="370840">
                <a:tc>
                  <a:txBody>
                    <a:bodyPr/>
                    <a:lstStyle/>
                    <a:p>
                      <a:pPr algn="ctr"/>
                      <a:r>
                        <a:rPr lang="en-US" sz="1600" dirty="0">
                          <a:latin typeface="Cambria Math" panose="02040503050406030204" pitchFamily="18" charset="0"/>
                          <a:ea typeface="Cambria Math" panose="02040503050406030204" pitchFamily="18" charset="0"/>
                        </a:rPr>
                        <a:t>50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a:latin typeface="Cambria Math" panose="02040503050406030204" pitchFamily="18" charset="0"/>
                          <a:ea typeface="Cambria Math" panose="02040503050406030204" pitchFamily="18" charset="0"/>
                        </a:rPr>
                        <a:t>367</a:t>
                      </a:r>
                      <a:endParaRPr lang="en-US" sz="1600" dirty="0">
                        <a:latin typeface="Cambria Math" panose="02040503050406030204" pitchFamily="18" charset="0"/>
                        <a:ea typeface="Cambria Math" panose="02040503050406030204" pitchFamily="18"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a:latin typeface="Cambria Math" panose="02040503050406030204" pitchFamily="18" charset="0"/>
                          <a:ea typeface="Cambria Math" panose="02040503050406030204" pitchFamily="18" charset="0"/>
                        </a:rPr>
                        <a:t>5 (125) </a:t>
                      </a:r>
                      <a:endParaRPr lang="en-US" sz="1600" dirty="0">
                        <a:latin typeface="Cambria Math" panose="02040503050406030204" pitchFamily="18" charset="0"/>
                        <a:ea typeface="Cambria Math" panose="02040503050406030204" pitchFamily="18"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a:latin typeface="Cambria Math" panose="02040503050406030204" pitchFamily="18" charset="0"/>
                          <a:ea typeface="Cambria Math" panose="02040503050406030204" pitchFamily="18" charset="0"/>
                        </a:rPr>
                        <a:t>7 (175)</a:t>
                      </a:r>
                      <a:endParaRPr lang="en-US" sz="1600" dirty="0">
                        <a:latin typeface="Cambria Math" panose="02040503050406030204" pitchFamily="18" charset="0"/>
                        <a:ea typeface="Cambria Math" panose="02040503050406030204" pitchFamily="18"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a:latin typeface="Cambria Math" panose="02040503050406030204" pitchFamily="18" charset="0"/>
                          <a:ea typeface="Cambria Math" panose="02040503050406030204" pitchFamily="18" charset="0"/>
                        </a:rPr>
                        <a:t>3 (75)</a:t>
                      </a:r>
                      <a:endParaRPr lang="en-US" sz="1600" dirty="0">
                        <a:latin typeface="Cambria Math" panose="02040503050406030204" pitchFamily="18" charset="0"/>
                        <a:ea typeface="Cambria Math" panose="02040503050406030204" pitchFamily="18"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a:latin typeface="Cambria Math" panose="02040503050406030204" pitchFamily="18" charset="0"/>
                          <a:ea typeface="Cambria Math" panose="02040503050406030204" pitchFamily="18" charset="0"/>
                        </a:rPr>
                        <a:t>7:3</a:t>
                      </a:r>
                      <a:endParaRPr lang="en-US" sz="1600" dirty="0">
                        <a:latin typeface="Cambria Math" panose="02040503050406030204" pitchFamily="18" charset="0"/>
                        <a:ea typeface="Cambria Math" panose="02040503050406030204" pitchFamily="18"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0.068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2714979"/>
                  </a:ext>
                </a:extLst>
              </a:tr>
            </a:tbl>
          </a:graphicData>
        </a:graphic>
      </p:graphicFrame>
    </p:spTree>
    <p:extLst>
      <p:ext uri="{BB962C8B-B14F-4D97-AF65-F5344CB8AC3E}">
        <p14:creationId xmlns:p14="http://schemas.microsoft.com/office/powerpoint/2010/main" val="3610423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46096" y="5629013"/>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0" name="TextBox 20">
            <a:extLst>
              <a:ext uri="{FF2B5EF4-FFF2-40B4-BE49-F238E27FC236}">
                <a16:creationId xmlns:a16="http://schemas.microsoft.com/office/drawing/2014/main" id="{235A8D0B-98E1-9CE3-C44D-1F44FDDFF33D}"/>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Consideration of Surface Area</a:t>
            </a:r>
          </a:p>
        </p:txBody>
      </p:sp>
      <p:graphicFrame>
        <p:nvGraphicFramePr>
          <p:cNvPr id="15" name="Table 14">
            <a:extLst>
              <a:ext uri="{FF2B5EF4-FFF2-40B4-BE49-F238E27FC236}">
                <a16:creationId xmlns:a16="http://schemas.microsoft.com/office/drawing/2014/main" id="{1041F1D0-98C9-E846-A465-54E5A7F9E8F1}"/>
              </a:ext>
            </a:extLst>
          </p:cNvPr>
          <p:cNvGraphicFramePr>
            <a:graphicFrameLocks noGrp="1"/>
          </p:cNvGraphicFramePr>
          <p:nvPr>
            <p:extLst>
              <p:ext uri="{D42A27DB-BD31-4B8C-83A1-F6EECF244321}">
                <p14:modId xmlns:p14="http://schemas.microsoft.com/office/powerpoint/2010/main" val="4180896895"/>
              </p:ext>
            </p:extLst>
          </p:nvPr>
        </p:nvGraphicFramePr>
        <p:xfrm>
          <a:off x="256242" y="1666959"/>
          <a:ext cx="11258370" cy="3916680"/>
        </p:xfrm>
        <a:graphic>
          <a:graphicData uri="http://schemas.openxmlformats.org/drawingml/2006/table">
            <a:tbl>
              <a:tblPr firstRow="1" bandRow="1">
                <a:tableStyleId>{073A0DAA-6AF3-43AB-8588-CEC1D06C72B9}</a:tableStyleId>
              </a:tblPr>
              <a:tblGrid>
                <a:gridCol w="1876395">
                  <a:extLst>
                    <a:ext uri="{9D8B030D-6E8A-4147-A177-3AD203B41FA5}">
                      <a16:colId xmlns:a16="http://schemas.microsoft.com/office/drawing/2014/main" val="1296397373"/>
                    </a:ext>
                  </a:extLst>
                </a:gridCol>
                <a:gridCol w="1876395">
                  <a:extLst>
                    <a:ext uri="{9D8B030D-6E8A-4147-A177-3AD203B41FA5}">
                      <a16:colId xmlns:a16="http://schemas.microsoft.com/office/drawing/2014/main" val="3881299907"/>
                    </a:ext>
                  </a:extLst>
                </a:gridCol>
                <a:gridCol w="1876395">
                  <a:extLst>
                    <a:ext uri="{9D8B030D-6E8A-4147-A177-3AD203B41FA5}">
                      <a16:colId xmlns:a16="http://schemas.microsoft.com/office/drawing/2014/main" val="3597518260"/>
                    </a:ext>
                  </a:extLst>
                </a:gridCol>
                <a:gridCol w="1876395">
                  <a:extLst>
                    <a:ext uri="{9D8B030D-6E8A-4147-A177-3AD203B41FA5}">
                      <a16:colId xmlns:a16="http://schemas.microsoft.com/office/drawing/2014/main" val="1939964346"/>
                    </a:ext>
                  </a:extLst>
                </a:gridCol>
                <a:gridCol w="1876395">
                  <a:extLst>
                    <a:ext uri="{9D8B030D-6E8A-4147-A177-3AD203B41FA5}">
                      <a16:colId xmlns:a16="http://schemas.microsoft.com/office/drawing/2014/main" val="1185892926"/>
                    </a:ext>
                  </a:extLst>
                </a:gridCol>
                <a:gridCol w="1876395">
                  <a:extLst>
                    <a:ext uri="{9D8B030D-6E8A-4147-A177-3AD203B41FA5}">
                      <a16:colId xmlns:a16="http://schemas.microsoft.com/office/drawing/2014/main" val="2819833952"/>
                    </a:ext>
                  </a:extLst>
                </a:gridCol>
              </a:tblGrid>
              <a:tr h="370840">
                <a:tc>
                  <a:txBody>
                    <a:bodyPr/>
                    <a:lstStyle/>
                    <a:p>
                      <a:pPr algn="ctr"/>
                      <a:r>
                        <a:rPr lang="en-US" sz="1600" dirty="0">
                          <a:solidFill>
                            <a:schemeClr val="tx1"/>
                          </a:solidFill>
                          <a:latin typeface="Cambria Math" panose="02040503050406030204" pitchFamily="18" charset="0"/>
                          <a:ea typeface="Cambria Math" panose="02040503050406030204" pitchFamily="18" charset="0"/>
                        </a:rPr>
                        <a:t>Equivalent Diameter</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solidFill>
                            <a:schemeClr val="tx1"/>
                          </a:solidFill>
                          <a:latin typeface="Cambria Math" panose="02040503050406030204" pitchFamily="18" charset="0"/>
                          <a:ea typeface="Cambria Math" panose="02040503050406030204" pitchFamily="18" charset="0"/>
                        </a:rPr>
                        <a:t>Duct Size (Width)</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solidFill>
                            <a:schemeClr val="tx1"/>
                          </a:solidFill>
                          <a:latin typeface="Cambria Math" panose="02040503050406030204" pitchFamily="18" charset="0"/>
                          <a:ea typeface="Cambria Math" panose="02040503050406030204" pitchFamily="18" charset="0"/>
                        </a:rPr>
                        <a:t>Duct Size (Height)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solidFill>
                            <a:schemeClr val="tx1"/>
                          </a:solidFill>
                          <a:latin typeface="Cambria Math" panose="02040503050406030204" pitchFamily="18" charset="0"/>
                          <a:ea typeface="Cambria Math" panose="02040503050406030204" pitchFamily="18" charset="0"/>
                        </a:rPr>
                        <a:t>Aspect Ratio</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solidFill>
                            <a:schemeClr val="tx1"/>
                          </a:solidFill>
                          <a:latin typeface="Cambria Math" panose="02040503050406030204" pitchFamily="18" charset="0"/>
                          <a:ea typeface="Cambria Math" panose="02040503050406030204" pitchFamily="18" charset="0"/>
                        </a:rPr>
                        <a:t>Head Loss</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solidFill>
                            <a:schemeClr val="tx1"/>
                          </a:solidFill>
                          <a:latin typeface="Cambria Math" panose="02040503050406030204" pitchFamily="18" charset="0"/>
                          <a:ea typeface="Cambria Math" panose="02040503050406030204" pitchFamily="18" charset="0"/>
                        </a:rPr>
                        <a:t>Surface Area</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04756613"/>
                  </a:ext>
                </a:extLst>
              </a:tr>
              <a:tr h="370840">
                <a:tc>
                  <a:txBody>
                    <a:bodyPr/>
                    <a:lstStyle/>
                    <a:p>
                      <a:pPr algn="ctr"/>
                      <a:r>
                        <a:rPr lang="en-US" sz="1600" dirty="0">
                          <a:latin typeface="Cambria Math" panose="02040503050406030204" pitchFamily="18" charset="0"/>
                          <a:ea typeface="Cambria Math" panose="02040503050406030204" pitchFamily="18" charset="0"/>
                        </a:rPr>
                        <a:t>in (mm)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latin typeface="Cambria Math" panose="02040503050406030204" pitchFamily="18" charset="0"/>
                          <a:ea typeface="Cambria Math" panose="02040503050406030204" pitchFamily="18" charset="0"/>
                        </a:rPr>
                        <a:t>in (mm)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latin typeface="Cambria Math" panose="02040503050406030204" pitchFamily="18" charset="0"/>
                          <a:ea typeface="Cambria Math" panose="02040503050406030204" pitchFamily="18" charset="0"/>
                        </a:rPr>
                        <a:t>in (mm)</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latin typeface="Cambria Math" panose="02040503050406030204" pitchFamily="18" charset="0"/>
                          <a:ea typeface="Cambria Math" panose="02040503050406030204" pitchFamily="18" charset="0"/>
                        </a:rPr>
                        <a: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latin typeface="Cambria Math" panose="02040503050406030204" pitchFamily="18" charset="0"/>
                          <a:ea typeface="Cambria Math" panose="02040503050406030204" pitchFamily="18" charset="0"/>
                        </a:rPr>
                        <a:t>in. </a:t>
                      </a:r>
                      <a:r>
                        <a:rPr lang="en-US" sz="1600" dirty="0" err="1">
                          <a:latin typeface="Cambria Math" panose="02040503050406030204" pitchFamily="18" charset="0"/>
                          <a:ea typeface="Cambria Math" panose="02040503050406030204" pitchFamily="18" charset="0"/>
                        </a:rPr>
                        <a:t>Wg</a:t>
                      </a:r>
                      <a:r>
                        <a:rPr lang="en-US" sz="1600" dirty="0">
                          <a:latin typeface="Cambria Math" panose="02040503050406030204" pitchFamily="18" charset="0"/>
                          <a:ea typeface="Cambria Math" panose="02040503050406030204" pitchFamily="18" charset="0"/>
                        </a:rPr>
                        <a:t> / 100 ft</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1600" dirty="0">
                          <a:latin typeface="Cambria Math" panose="02040503050406030204" pitchFamily="18" charset="0"/>
                          <a:ea typeface="Cambria Math" panose="02040503050406030204" pitchFamily="18" charset="0"/>
                        </a:rPr>
                        <a:t>in</a:t>
                      </a:r>
                      <a:r>
                        <a:rPr lang="en-US" sz="1600" baseline="30000" dirty="0">
                          <a:latin typeface="Cambria Math" panose="02040503050406030204" pitchFamily="18" charset="0"/>
                          <a:ea typeface="Cambria Math" panose="02040503050406030204" pitchFamily="18" charset="0"/>
                        </a:rPr>
                        <a:t>2</a:t>
                      </a:r>
                      <a:r>
                        <a:rPr lang="en-US" sz="1600" dirty="0">
                          <a:latin typeface="Cambria Math" panose="02040503050406030204" pitchFamily="18" charset="0"/>
                          <a:ea typeface="Cambria Math" panose="02040503050406030204" pitchFamily="18" charset="0"/>
                        </a:rPr>
                        <a:t> (mm</a:t>
                      </a:r>
                      <a:r>
                        <a:rPr lang="en-US" sz="1600" baseline="30000" dirty="0">
                          <a:latin typeface="Cambria Math" panose="02040503050406030204" pitchFamily="18" charset="0"/>
                          <a:ea typeface="Cambria Math" panose="02040503050406030204" pitchFamily="18" charset="0"/>
                        </a:rPr>
                        <a:t>2</a:t>
                      </a:r>
                      <a:r>
                        <a:rPr lang="en-US" sz="1600" dirty="0">
                          <a:latin typeface="Cambria Math" panose="02040503050406030204" pitchFamily="18" charset="0"/>
                          <a:ea typeface="Cambria Math" panose="02040503050406030204" pitchFamily="18" charset="0"/>
                        </a:rPr>
                        <a:t>)</a:t>
                      </a:r>
                      <a:r>
                        <a:rPr lang="en-US" sz="1600" baseline="30000" dirty="0">
                          <a:latin typeface="Cambria Math" panose="02040503050406030204" pitchFamily="18" charset="0"/>
                          <a:ea typeface="Cambria Math" panose="02040503050406030204" pitchFamily="18" charset="0"/>
                        </a:rPr>
                        <a:t> </a:t>
                      </a: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490628456"/>
                  </a:ext>
                </a:extLst>
              </a:tr>
              <a:tr h="370840">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2 (50)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2:1</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0.720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12 (300)</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1996638"/>
                  </a:ext>
                </a:extLst>
              </a:tr>
              <a:tr h="370840">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1:1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0.496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12 (300)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42663157"/>
                  </a:ext>
                </a:extLst>
              </a:tr>
              <a:tr h="370840">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600" dirty="0">
                          <a:latin typeface="Cambria Math" panose="02040503050406030204" pitchFamily="18" charset="0"/>
                          <a:ea typeface="Cambria Math" panose="02040503050406030204" pitchFamily="18" charset="0"/>
                        </a:rPr>
                        <a:t>5 (125)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600" dirty="0">
                          <a:latin typeface="Cambria Math" panose="02040503050406030204" pitchFamily="18" charset="0"/>
                          <a:ea typeface="Cambria Math" panose="02040503050406030204" pitchFamily="18" charset="0"/>
                        </a:rPr>
                        <a:t>5:3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600" dirty="0">
                          <a:latin typeface="Cambria Math" panose="02040503050406030204" pitchFamily="18" charset="0"/>
                          <a:ea typeface="Cambria Math" panose="02040503050406030204" pitchFamily="18" charset="0"/>
                        </a:rPr>
                        <a:t>0.145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600" dirty="0">
                          <a:latin typeface="Cambria Math" panose="02040503050406030204" pitchFamily="18" charset="0"/>
                          <a:ea typeface="Cambria Math" panose="02040503050406030204" pitchFamily="18" charset="0"/>
                        </a:rPr>
                        <a:t>16 (400)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22405489"/>
                  </a:ext>
                </a:extLst>
              </a:tr>
              <a:tr h="370840">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 (75)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4:3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0.245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14 (350)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89436445"/>
                  </a:ext>
                </a:extLst>
              </a:tr>
              <a:tr h="370840">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7 (175)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2 (50)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7:2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0.207</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18 (450)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8498639"/>
                  </a:ext>
                </a:extLst>
              </a:tr>
              <a:tr h="370840">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6 (150)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2 (50)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3:1</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0.289</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16 (400)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6390071"/>
                  </a:ext>
                </a:extLst>
              </a:tr>
              <a:tr h="370840">
                <a:tc>
                  <a:txBody>
                    <a:bodyPr/>
                    <a:lstStyle/>
                    <a:p>
                      <a:pPr algn="ctr"/>
                      <a:r>
                        <a:rPr lang="en-US" sz="1600" dirty="0">
                          <a:latin typeface="Cambria Math" panose="02040503050406030204" pitchFamily="18" charset="0"/>
                          <a:ea typeface="Cambria Math" panose="02040503050406030204" pitchFamily="18" charset="0"/>
                        </a:rPr>
                        <a:t>5 (125)</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600" dirty="0">
                          <a:latin typeface="Cambria Math" panose="02040503050406030204" pitchFamily="18" charset="0"/>
                          <a:ea typeface="Cambria Math" panose="02040503050406030204" pitchFamily="18" charset="0"/>
                        </a:rPr>
                        <a:t>5 (125)</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600" dirty="0">
                          <a:latin typeface="Cambria Math" panose="02040503050406030204" pitchFamily="18" charset="0"/>
                          <a:ea typeface="Cambria Math" panose="02040503050406030204" pitchFamily="18" charset="0"/>
                        </a:rPr>
                        <a:t>4 (100)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600" dirty="0">
                          <a:latin typeface="Cambria Math" panose="02040503050406030204" pitchFamily="18" charset="0"/>
                          <a:ea typeface="Cambria Math" panose="02040503050406030204" pitchFamily="18" charset="0"/>
                        </a:rPr>
                        <a:t>5:4</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600" dirty="0">
                          <a:latin typeface="Cambria Math" panose="02040503050406030204" pitchFamily="18" charset="0"/>
                          <a:ea typeface="Cambria Math" panose="02040503050406030204" pitchFamily="18" charset="0"/>
                        </a:rPr>
                        <a:t>0.069</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600" dirty="0">
                          <a:latin typeface="Cambria Math" panose="02040503050406030204" pitchFamily="18" charset="0"/>
                          <a:ea typeface="Cambria Math" panose="02040503050406030204" pitchFamily="18" charset="0"/>
                        </a:rPr>
                        <a:t>18 (450)</a:t>
                      </a: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11912335"/>
                  </a:ext>
                </a:extLst>
              </a:tr>
              <a:tr h="370840">
                <a:tc>
                  <a:txBody>
                    <a:bodyPr/>
                    <a:lstStyle/>
                    <a:p>
                      <a:pPr algn="ctr"/>
                      <a:r>
                        <a:rPr lang="en-US" sz="1600" dirty="0">
                          <a:latin typeface="Cambria Math" panose="02040503050406030204" pitchFamily="18" charset="0"/>
                          <a:ea typeface="Cambria Math" panose="02040503050406030204" pitchFamily="18" charset="0"/>
                        </a:rPr>
                        <a:t>5 (125) </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7 (175)</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a:latin typeface="Cambria Math" panose="02040503050406030204" pitchFamily="18" charset="0"/>
                          <a:ea typeface="Cambria Math" panose="02040503050406030204" pitchFamily="18" charset="0"/>
                        </a:rPr>
                        <a:t>3 (75)</a:t>
                      </a:r>
                      <a:endParaRPr lang="en-US" sz="1600" dirty="0">
                        <a:latin typeface="Cambria Math" panose="02040503050406030204" pitchFamily="18" charset="0"/>
                        <a:ea typeface="Cambria Math" panose="02040503050406030204" pitchFamily="18"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7:3</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0.068</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dirty="0">
                          <a:latin typeface="Cambria Math" panose="02040503050406030204" pitchFamily="18" charset="0"/>
                          <a:ea typeface="Cambria Math" panose="02040503050406030204" pitchFamily="18" charset="0"/>
                        </a:rPr>
                        <a:t>20 (500)</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2714979"/>
                  </a:ext>
                </a:extLst>
              </a:tr>
            </a:tbl>
          </a:graphicData>
        </a:graphic>
      </p:graphicFrame>
    </p:spTree>
    <p:extLst>
      <p:ext uri="{BB962C8B-B14F-4D97-AF65-F5344CB8AC3E}">
        <p14:creationId xmlns:p14="http://schemas.microsoft.com/office/powerpoint/2010/main" val="3413212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18142" y="910203"/>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Selection of Duct Size</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18142" y="1576000"/>
            <a:ext cx="12192000" cy="3889840"/>
          </a:xfrm>
        </p:spPr>
        <p:txBody>
          <a:bodyPr>
            <a:normAutofit lnSpcReduction="10000"/>
          </a:bodyPr>
          <a:lstStyle/>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Check the lowest friction or pressure drop in the table of duct sizes.</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Consider the material used in each duct sizes (this includes weight of the material for hangar supports).</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Select the balance of friction drop and material used.</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Note that, </a:t>
            </a:r>
            <a:r>
              <a:rPr lang="en-US" sz="3200" u="sng" dirty="0">
                <a:latin typeface="Tahoma" panose="020B0604030504040204" pitchFamily="34" charset="0"/>
                <a:ea typeface="Tahoma" panose="020B0604030504040204" pitchFamily="34" charset="0"/>
                <a:cs typeface="Tahoma" panose="020B0604030504040204" pitchFamily="34" charset="0"/>
              </a:rPr>
              <a:t>pressure drop relates to the equipment size </a:t>
            </a:r>
            <a:r>
              <a:rPr lang="en-US" sz="3200" dirty="0">
                <a:latin typeface="Tahoma" panose="020B0604030504040204" pitchFamily="34" charset="0"/>
                <a:ea typeface="Tahoma" panose="020B0604030504040204" pitchFamily="34" charset="0"/>
                <a:cs typeface="Tahoma" panose="020B0604030504040204" pitchFamily="34" charset="0"/>
              </a:rPr>
              <a:t>(i.e., motor, case size, etc.) and cost.</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Note that, material used relates to the duct weight, installation, and material cost.</a:t>
            </a: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a:extLst>
              <a:ext uri="{FF2B5EF4-FFF2-40B4-BE49-F238E27FC236}">
                <a16:creationId xmlns:a16="http://schemas.microsoft.com/office/drawing/2014/main" id="{E6D1B6F6-8433-52AB-3CA4-7973CA189445}"/>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48FA40F0-1FAB-34CF-043F-570F811D6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C82CCC63-8F99-3E7F-F5F2-2CA0C5989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87638FCF-0F60-1C63-DE46-64781313144A}"/>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DA662103-1C84-B632-AEA2-1929BA295D00}"/>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1522647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2322767"/>
            <a:ext cx="11535708" cy="2212465"/>
          </a:xfrm>
          <a:prstGeom prst="rect">
            <a:avLst/>
          </a:prstGeom>
        </p:spPr>
        <p:txBody>
          <a:bodyPr wrap="square" lIns="0" tIns="0" rIns="0" bIns="0" rtlCol="0" anchor="t">
            <a:spAutoFit/>
          </a:bodyPr>
          <a:lstStyle/>
          <a:p>
            <a:pPr algn="ctr">
              <a:lnSpc>
                <a:spcPts val="5900"/>
              </a:lnSpc>
            </a:pPr>
            <a:r>
              <a:rPr lang="en-US" sz="40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Presentation of ASHRAE Database</a:t>
            </a:r>
          </a:p>
          <a:p>
            <a:pPr algn="ctr">
              <a:lnSpc>
                <a:spcPts val="5900"/>
              </a:lnSpc>
            </a:pPr>
            <a:r>
              <a:rPr lang="en-US" sz="40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Presentation of Duct Fittings</a:t>
            </a:r>
          </a:p>
          <a:p>
            <a:pPr algn="ctr">
              <a:lnSpc>
                <a:spcPts val="5900"/>
              </a:lnSpc>
            </a:pPr>
            <a:r>
              <a:rPr lang="en-US" sz="40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Presentation of Various Duct Fitting Drawing</a:t>
            </a:r>
          </a:p>
        </p:txBody>
      </p:sp>
    </p:spTree>
    <p:extLst>
      <p:ext uri="{BB962C8B-B14F-4D97-AF65-F5344CB8AC3E}">
        <p14:creationId xmlns:p14="http://schemas.microsoft.com/office/powerpoint/2010/main" val="2031323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58CE258C-644E-0758-4049-B0E77456AD45}"/>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13954" y="5014915"/>
            <a:ext cx="12238096" cy="1852385"/>
          </a:xfrm>
          <a:prstGeom prst="rect">
            <a:avLst/>
          </a:prstGeom>
        </p:spPr>
      </p:pic>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3">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567848" y="1626704"/>
            <a:ext cx="11165839" cy="1468992"/>
          </a:xfrm>
          <a:prstGeom prst="rect">
            <a:avLst/>
          </a:prstGeom>
        </p:spPr>
        <p:txBody>
          <a:bodyPr wrap="square" lIns="0" tIns="0" rIns="0" bIns="0" rtlCol="0" anchor="t">
            <a:spAutoFit/>
          </a:bodyPr>
          <a:lstStyle/>
          <a:p>
            <a:pPr algn="ctr">
              <a:lnSpc>
                <a:spcPts val="5900"/>
              </a:lnSpc>
            </a:pPr>
            <a:r>
              <a:rPr lang="en-US" sz="4400" b="1" dirty="0">
                <a:effectLst>
                  <a:outerShdw blurRad="38100" dist="38100" dir="2700000" algn="tl">
                    <a:srgbClr val="000000">
                      <a:alpha val="43137"/>
                    </a:srgbClr>
                  </a:outerShdw>
                </a:effectLst>
                <a:latin typeface="Lora Bold" panose="020B0604020202020204" charset="0"/>
                <a:cs typeface="Times New Roman" panose="02020603050405020304" pitchFamily="18" charset="0"/>
              </a:rPr>
              <a:t>Simulations-Based Design for Duct Design and Terminal Location</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0">
            <a:extLst>
              <a:ext uri="{FF2B5EF4-FFF2-40B4-BE49-F238E27FC236}">
                <a16:creationId xmlns:a16="http://schemas.microsoft.com/office/drawing/2014/main" id="{6D5D1CE0-8AC1-CDC1-7152-DB455D78F899}"/>
              </a:ext>
            </a:extLst>
          </p:cNvPr>
          <p:cNvSpPr txBox="1"/>
          <p:nvPr/>
        </p:nvSpPr>
        <p:spPr>
          <a:xfrm>
            <a:off x="300324" y="3843548"/>
            <a:ext cx="12210662" cy="1538883"/>
          </a:xfrm>
          <a:prstGeom prst="rect">
            <a:avLst/>
          </a:prstGeom>
        </p:spPr>
        <p:txBody>
          <a:bodyPr wrap="square" lIns="0" tIns="0" rIns="0" bIns="0" rtlCol="0" anchor="t">
            <a:spAutoFit/>
          </a:bodyPr>
          <a:lstStyle/>
          <a:p>
            <a:r>
              <a:rPr lang="en-US" sz="2800" b="1" dirty="0">
                <a:solidFill>
                  <a:srgbClr val="FF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Engr. NICK JOHNSONN FERNANDEZ</a:t>
            </a:r>
          </a:p>
          <a:p>
            <a:r>
              <a:rPr lang="en-US" dirty="0">
                <a:solidFill>
                  <a:srgbClr val="FF0000"/>
                </a:solidFill>
                <a:latin typeface="Lora Bold" panose="020B0604020202020204" charset="0"/>
                <a:cs typeface="Times New Roman" panose="02020603050405020304" pitchFamily="18" charset="0"/>
              </a:rPr>
              <a:t>Technical Committee Member, PSIM Makati</a:t>
            </a:r>
          </a:p>
          <a:p>
            <a:r>
              <a:rPr lang="en-US" dirty="0">
                <a:solidFill>
                  <a:srgbClr val="FF0000"/>
                </a:solidFill>
                <a:latin typeface="Lora Bold" panose="020B0604020202020204" charset="0"/>
                <a:cs typeface="Times New Roman" panose="02020603050405020304" pitchFamily="18" charset="0"/>
              </a:rPr>
              <a:t>Partner Consultant, </a:t>
            </a:r>
            <a:r>
              <a:rPr lang="en-US" b="1" dirty="0">
                <a:solidFill>
                  <a:srgbClr val="FF0000"/>
                </a:solidFill>
                <a:latin typeface="Lora Bold" panose="020B0604020202020204" charset="0"/>
                <a:cs typeface="Times New Roman" panose="02020603050405020304" pitchFamily="18" charset="0"/>
              </a:rPr>
              <a:t>RBSanchez</a:t>
            </a:r>
            <a:r>
              <a:rPr lang="en-US" dirty="0">
                <a:solidFill>
                  <a:srgbClr val="FF0000"/>
                </a:solidFill>
                <a:latin typeface="Lora Bold" panose="020B0604020202020204" charset="0"/>
                <a:cs typeface="Times New Roman" panose="02020603050405020304" pitchFamily="18" charset="0"/>
              </a:rPr>
              <a:t> PME Consultants and Associates, Inc.</a:t>
            </a:r>
          </a:p>
          <a:p>
            <a:r>
              <a:rPr lang="en-US" dirty="0">
                <a:solidFill>
                  <a:srgbClr val="FF0000"/>
                </a:solidFill>
                <a:latin typeface="Lora Bold" panose="020B0604020202020204" charset="0"/>
                <a:cs typeface="Times New Roman" panose="02020603050405020304" pitchFamily="18" charset="0"/>
              </a:rPr>
              <a:t>Technical Design &amp; Operations Consultant, Metallurgical and Mining</a:t>
            </a:r>
          </a:p>
          <a:p>
            <a:endParaRPr lang="en-US" dirty="0">
              <a:solidFill>
                <a:srgbClr val="FF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endParaRPr>
          </a:p>
        </p:txBody>
      </p:sp>
      <p:grpSp>
        <p:nvGrpSpPr>
          <p:cNvPr id="3" name="Group 2">
            <a:extLst>
              <a:ext uri="{FF2B5EF4-FFF2-40B4-BE49-F238E27FC236}">
                <a16:creationId xmlns:a16="http://schemas.microsoft.com/office/drawing/2014/main" id="{19E53ACE-087F-C2C4-15D7-CC2252B7846C}"/>
              </a:ext>
            </a:extLst>
          </p:cNvPr>
          <p:cNvGrpSpPr/>
          <p:nvPr/>
        </p:nvGrpSpPr>
        <p:grpSpPr>
          <a:xfrm>
            <a:off x="5709015" y="127559"/>
            <a:ext cx="773970" cy="1112937"/>
            <a:chOff x="5523555" y="0"/>
            <a:chExt cx="773970" cy="1112937"/>
          </a:xfrm>
        </p:grpSpPr>
        <p:pic>
          <p:nvPicPr>
            <p:cNvPr id="4" name="Picture 3">
              <a:extLst>
                <a:ext uri="{FF2B5EF4-FFF2-40B4-BE49-F238E27FC236}">
                  <a16:creationId xmlns:a16="http://schemas.microsoft.com/office/drawing/2014/main" id="{DB0E5612-63BB-A9F4-F37B-2938E9266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47C41032-77CB-7B02-4B5C-7989662E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sp>
        <p:nvSpPr>
          <p:cNvPr id="8" name="TextBox 7">
            <a:extLst>
              <a:ext uri="{FF2B5EF4-FFF2-40B4-BE49-F238E27FC236}">
                <a16:creationId xmlns:a16="http://schemas.microsoft.com/office/drawing/2014/main" id="{9B272F46-AAB6-19B8-BD5E-B6A185CBF750}"/>
              </a:ext>
            </a:extLst>
          </p:cNvPr>
          <p:cNvSpPr txBox="1"/>
          <p:nvPr/>
        </p:nvSpPr>
        <p:spPr>
          <a:xfrm>
            <a:off x="4655889" y="5444347"/>
            <a:ext cx="6308520" cy="369332"/>
          </a:xfrm>
          <a:prstGeom prst="rect">
            <a:avLst/>
          </a:prstGeom>
          <a:noFill/>
        </p:spPr>
        <p:txBody>
          <a:bodyPr wrap="square">
            <a:spAutoFit/>
          </a:bodyPr>
          <a:lstStyle/>
          <a:p>
            <a:pPr algn="ctr"/>
            <a:r>
              <a:rPr lang="en-US" sz="1800" b="1" dirty="0">
                <a:ln w="3175">
                  <a:noFill/>
                </a:ln>
                <a:solidFill>
                  <a:schemeClr val="tx1"/>
                </a:solidFill>
                <a:effectLst/>
                <a:latin typeface="Courier New" panose="02070309020205020404" pitchFamily="49" charset="0"/>
                <a:cs typeface="Courier New" panose="02070309020205020404" pitchFamily="49" charset="0"/>
              </a:rPr>
              <a:t>Technical Seminar Partners:  </a:t>
            </a:r>
            <a:endParaRPr lang="en-PH" sz="1800" dirty="0">
              <a:solidFill>
                <a:schemeClr val="tx1"/>
              </a:solidFill>
            </a:endParaRPr>
          </a:p>
        </p:txBody>
      </p:sp>
      <p:grpSp>
        <p:nvGrpSpPr>
          <p:cNvPr id="9" name="Group 8">
            <a:extLst>
              <a:ext uri="{FF2B5EF4-FFF2-40B4-BE49-F238E27FC236}">
                <a16:creationId xmlns:a16="http://schemas.microsoft.com/office/drawing/2014/main" id="{814B8969-56EC-D8DA-A3B8-99BDF2317910}"/>
              </a:ext>
            </a:extLst>
          </p:cNvPr>
          <p:cNvGrpSpPr/>
          <p:nvPr/>
        </p:nvGrpSpPr>
        <p:grpSpPr>
          <a:xfrm>
            <a:off x="4801545" y="5776893"/>
            <a:ext cx="7297994" cy="574622"/>
            <a:chOff x="4652968" y="5647034"/>
            <a:chExt cx="7598173" cy="674576"/>
          </a:xfrm>
        </p:grpSpPr>
        <p:pic>
          <p:nvPicPr>
            <p:cNvPr id="10" name="Picture 9">
              <a:extLst>
                <a:ext uri="{FF2B5EF4-FFF2-40B4-BE49-F238E27FC236}">
                  <a16:creationId xmlns:a16="http://schemas.microsoft.com/office/drawing/2014/main" id="{A061FEEC-AF66-7A70-B133-069F1D6F5997}"/>
                </a:ext>
              </a:extLst>
            </p:cNvPr>
            <p:cNvPicPr>
              <a:picLocks noChangeAspect="1"/>
            </p:cNvPicPr>
            <p:nvPr userDrawn="1"/>
          </p:nvPicPr>
          <p:blipFill>
            <a:blip r:embed="rId6"/>
            <a:stretch>
              <a:fillRect/>
            </a:stretch>
          </p:blipFill>
          <p:spPr>
            <a:xfrm>
              <a:off x="4652968" y="5647034"/>
              <a:ext cx="937731" cy="625558"/>
            </a:xfrm>
            <a:prstGeom prst="rect">
              <a:avLst/>
            </a:prstGeom>
          </p:spPr>
        </p:pic>
        <p:pic>
          <p:nvPicPr>
            <p:cNvPr id="11" name="Picture 10">
              <a:extLst>
                <a:ext uri="{FF2B5EF4-FFF2-40B4-BE49-F238E27FC236}">
                  <a16:creationId xmlns:a16="http://schemas.microsoft.com/office/drawing/2014/main" id="{54459F0A-AC01-F9F0-D42F-26AFCF31E67C}"/>
                </a:ext>
              </a:extLst>
            </p:cNvPr>
            <p:cNvPicPr>
              <a:picLocks noChangeAspect="1"/>
            </p:cNvPicPr>
            <p:nvPr userDrawn="1"/>
          </p:nvPicPr>
          <p:blipFill rotWithShape="1">
            <a:blip r:embed="rId7"/>
            <a:srcRect l="14040" r="12724"/>
            <a:stretch/>
          </p:blipFill>
          <p:spPr>
            <a:xfrm>
              <a:off x="5628354" y="5652565"/>
              <a:ext cx="1128081" cy="623393"/>
            </a:xfrm>
            <a:prstGeom prst="rect">
              <a:avLst/>
            </a:prstGeom>
          </p:spPr>
        </p:pic>
        <p:pic>
          <p:nvPicPr>
            <p:cNvPr id="12" name="Picture 11">
              <a:extLst>
                <a:ext uri="{FF2B5EF4-FFF2-40B4-BE49-F238E27FC236}">
                  <a16:creationId xmlns:a16="http://schemas.microsoft.com/office/drawing/2014/main" id="{813C8F60-498F-6F4E-E307-776B2EBF513B}"/>
                </a:ext>
              </a:extLst>
            </p:cNvPr>
            <p:cNvPicPr>
              <a:picLocks noChangeAspect="1"/>
            </p:cNvPicPr>
            <p:nvPr userDrawn="1"/>
          </p:nvPicPr>
          <p:blipFill rotWithShape="1">
            <a:blip r:embed="rId8"/>
            <a:srcRect l="7819" t="12713" r="6716" b="9282"/>
            <a:stretch/>
          </p:blipFill>
          <p:spPr>
            <a:xfrm>
              <a:off x="6800114" y="5674453"/>
              <a:ext cx="944370" cy="625558"/>
            </a:xfrm>
            <a:prstGeom prst="rect">
              <a:avLst/>
            </a:prstGeom>
          </p:spPr>
        </p:pic>
        <p:pic>
          <p:nvPicPr>
            <p:cNvPr id="13" name="Picture 12">
              <a:extLst>
                <a:ext uri="{FF2B5EF4-FFF2-40B4-BE49-F238E27FC236}">
                  <a16:creationId xmlns:a16="http://schemas.microsoft.com/office/drawing/2014/main" id="{ADAD63C7-1FE9-19C2-D0C6-1743997D35EF}"/>
                </a:ext>
              </a:extLst>
            </p:cNvPr>
            <p:cNvPicPr>
              <a:picLocks noChangeAspect="1"/>
            </p:cNvPicPr>
            <p:nvPr userDrawn="1"/>
          </p:nvPicPr>
          <p:blipFill rotWithShape="1">
            <a:blip r:embed="rId9"/>
            <a:srcRect l="9503" r="13821"/>
            <a:stretch/>
          </p:blipFill>
          <p:spPr>
            <a:xfrm>
              <a:off x="7791344" y="5677256"/>
              <a:ext cx="724111" cy="625559"/>
            </a:xfrm>
            <a:prstGeom prst="rect">
              <a:avLst/>
            </a:prstGeom>
          </p:spPr>
        </p:pic>
        <p:pic>
          <p:nvPicPr>
            <p:cNvPr id="14" name="Picture 13">
              <a:extLst>
                <a:ext uri="{FF2B5EF4-FFF2-40B4-BE49-F238E27FC236}">
                  <a16:creationId xmlns:a16="http://schemas.microsoft.com/office/drawing/2014/main" id="{B512D260-B97A-F298-E7CD-63F1F4B54E6A}"/>
                </a:ext>
              </a:extLst>
            </p:cNvPr>
            <p:cNvPicPr>
              <a:picLocks noChangeAspect="1"/>
            </p:cNvPicPr>
            <p:nvPr userDrawn="1"/>
          </p:nvPicPr>
          <p:blipFill rotWithShape="1">
            <a:blip r:embed="rId10"/>
            <a:srcRect l="6056" r="1921"/>
            <a:stretch/>
          </p:blipFill>
          <p:spPr>
            <a:xfrm>
              <a:off x="11195017" y="5697265"/>
              <a:ext cx="1056124" cy="615711"/>
            </a:xfrm>
            <a:prstGeom prst="rect">
              <a:avLst/>
            </a:prstGeom>
          </p:spPr>
        </p:pic>
        <p:pic>
          <p:nvPicPr>
            <p:cNvPr id="15" name="Picture 14">
              <a:extLst>
                <a:ext uri="{FF2B5EF4-FFF2-40B4-BE49-F238E27FC236}">
                  <a16:creationId xmlns:a16="http://schemas.microsoft.com/office/drawing/2014/main" id="{01D6450A-3483-B43D-064D-D0751EFD1F6F}"/>
                </a:ext>
              </a:extLst>
            </p:cNvPr>
            <p:cNvPicPr>
              <a:picLocks noChangeAspect="1"/>
            </p:cNvPicPr>
            <p:nvPr userDrawn="1"/>
          </p:nvPicPr>
          <p:blipFill>
            <a:blip r:embed="rId11"/>
            <a:stretch>
              <a:fillRect/>
            </a:stretch>
          </p:blipFill>
          <p:spPr>
            <a:xfrm>
              <a:off x="8558863" y="5689116"/>
              <a:ext cx="787848" cy="626151"/>
            </a:xfrm>
            <a:prstGeom prst="rect">
              <a:avLst/>
            </a:prstGeom>
          </p:spPr>
        </p:pic>
        <p:pic>
          <p:nvPicPr>
            <p:cNvPr id="16" name="Picture 15">
              <a:extLst>
                <a:ext uri="{FF2B5EF4-FFF2-40B4-BE49-F238E27FC236}">
                  <a16:creationId xmlns:a16="http://schemas.microsoft.com/office/drawing/2014/main" id="{ACAC97E8-A46F-35D3-3386-290F19846E65}"/>
                </a:ext>
              </a:extLst>
            </p:cNvPr>
            <p:cNvPicPr>
              <a:picLocks noChangeAspect="1"/>
            </p:cNvPicPr>
            <p:nvPr userDrawn="1"/>
          </p:nvPicPr>
          <p:blipFill rotWithShape="1">
            <a:blip r:embed="rId12"/>
            <a:srcRect l="2097" t="18983" r="11573"/>
            <a:stretch/>
          </p:blipFill>
          <p:spPr>
            <a:xfrm>
              <a:off x="9394189" y="5695285"/>
              <a:ext cx="1763173" cy="626325"/>
            </a:xfrm>
            <a:prstGeom prst="rect">
              <a:avLst/>
            </a:prstGeom>
          </p:spPr>
        </p:pic>
      </p:grpSp>
      <p:grpSp>
        <p:nvGrpSpPr>
          <p:cNvPr id="23" name="Group 22">
            <a:extLst>
              <a:ext uri="{FF2B5EF4-FFF2-40B4-BE49-F238E27FC236}">
                <a16:creationId xmlns:a16="http://schemas.microsoft.com/office/drawing/2014/main" id="{40CA308E-7803-7543-E163-4D05649E3A3D}"/>
              </a:ext>
            </a:extLst>
          </p:cNvPr>
          <p:cNvGrpSpPr/>
          <p:nvPr/>
        </p:nvGrpSpPr>
        <p:grpSpPr>
          <a:xfrm>
            <a:off x="5251887" y="6384297"/>
            <a:ext cx="6340499" cy="410194"/>
            <a:chOff x="5372054" y="6447253"/>
            <a:chExt cx="6340499" cy="410194"/>
          </a:xfrm>
        </p:grpSpPr>
        <p:pic>
          <p:nvPicPr>
            <p:cNvPr id="24" name="Picture 23">
              <a:extLst>
                <a:ext uri="{FF2B5EF4-FFF2-40B4-BE49-F238E27FC236}">
                  <a16:creationId xmlns:a16="http://schemas.microsoft.com/office/drawing/2014/main" id="{15972571-5D0C-1BD7-7DAC-75F23FCFEEB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23891" b="22751"/>
            <a:stretch/>
          </p:blipFill>
          <p:spPr>
            <a:xfrm>
              <a:off x="5372054" y="6447253"/>
              <a:ext cx="853207" cy="410194"/>
            </a:xfrm>
            <a:prstGeom prst="rect">
              <a:avLst/>
            </a:prstGeom>
          </p:spPr>
        </p:pic>
        <p:grpSp>
          <p:nvGrpSpPr>
            <p:cNvPr id="25" name="Group 24">
              <a:extLst>
                <a:ext uri="{FF2B5EF4-FFF2-40B4-BE49-F238E27FC236}">
                  <a16:creationId xmlns:a16="http://schemas.microsoft.com/office/drawing/2014/main" id="{FD59E131-3CDB-BE46-C098-65205F3C4CEC}"/>
                </a:ext>
              </a:extLst>
            </p:cNvPr>
            <p:cNvGrpSpPr/>
            <p:nvPr userDrawn="1"/>
          </p:nvGrpSpPr>
          <p:grpSpPr>
            <a:xfrm>
              <a:off x="6247473" y="6509600"/>
              <a:ext cx="5465080" cy="329616"/>
              <a:chOff x="6247473" y="6509600"/>
              <a:chExt cx="5465080" cy="329616"/>
            </a:xfrm>
          </p:grpSpPr>
          <p:pic>
            <p:nvPicPr>
              <p:cNvPr id="26" name="Picture 25">
                <a:extLst>
                  <a:ext uri="{FF2B5EF4-FFF2-40B4-BE49-F238E27FC236}">
                    <a16:creationId xmlns:a16="http://schemas.microsoft.com/office/drawing/2014/main" id="{AE655B4E-36F2-24DA-7F6B-8E6EED800C6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247473" y="6515552"/>
                <a:ext cx="549728" cy="318144"/>
              </a:xfrm>
              <a:prstGeom prst="rect">
                <a:avLst/>
              </a:prstGeom>
            </p:spPr>
          </p:pic>
          <p:pic>
            <p:nvPicPr>
              <p:cNvPr id="27" name="Picture 26">
                <a:extLst>
                  <a:ext uri="{FF2B5EF4-FFF2-40B4-BE49-F238E27FC236}">
                    <a16:creationId xmlns:a16="http://schemas.microsoft.com/office/drawing/2014/main" id="{8CA481DB-E0AD-CCD3-6BAE-C5D8E6D85C0D}"/>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817378" y="6527978"/>
                <a:ext cx="769843" cy="291424"/>
              </a:xfrm>
              <a:prstGeom prst="rect">
                <a:avLst/>
              </a:prstGeom>
            </p:spPr>
          </p:pic>
          <p:pic>
            <p:nvPicPr>
              <p:cNvPr id="28" name="Picture 27">
                <a:extLst>
                  <a:ext uri="{FF2B5EF4-FFF2-40B4-BE49-F238E27FC236}">
                    <a16:creationId xmlns:a16="http://schemas.microsoft.com/office/drawing/2014/main" id="{9302FD99-5604-0A18-ABFA-1692F31CF0A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542062" y="6515552"/>
                <a:ext cx="1221017" cy="313488"/>
              </a:xfrm>
              <a:prstGeom prst="rect">
                <a:avLst/>
              </a:prstGeom>
            </p:spPr>
          </p:pic>
          <p:pic>
            <p:nvPicPr>
              <p:cNvPr id="29" name="Picture 28">
                <a:extLst>
                  <a:ext uri="{FF2B5EF4-FFF2-40B4-BE49-F238E27FC236}">
                    <a16:creationId xmlns:a16="http://schemas.microsoft.com/office/drawing/2014/main" id="{373DB47F-3F3D-4EB2-D4E0-1B7AC063C62D}"/>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t="29105"/>
              <a:stretch/>
            </p:blipFill>
            <p:spPr>
              <a:xfrm>
                <a:off x="10575160" y="6509600"/>
                <a:ext cx="475088" cy="324096"/>
              </a:xfrm>
              <a:prstGeom prst="rect">
                <a:avLst/>
              </a:prstGeom>
            </p:spPr>
          </p:pic>
          <p:pic>
            <p:nvPicPr>
              <p:cNvPr id="30" name="Picture 29">
                <a:extLst>
                  <a:ext uri="{FF2B5EF4-FFF2-40B4-BE49-F238E27FC236}">
                    <a16:creationId xmlns:a16="http://schemas.microsoft.com/office/drawing/2014/main" id="{E5A1B511-85B2-DCA4-6457-C1EAD8EE75A7}"/>
                  </a:ext>
                </a:extLst>
              </p:cNvPr>
              <p:cNvPicPr>
                <a:picLocks noChangeAspect="1"/>
              </p:cNvPicPr>
              <p:nvPr userDrawn="1"/>
            </p:nvPicPr>
            <p:blipFill>
              <a:blip r:embed="rId18"/>
              <a:stretch>
                <a:fillRect/>
              </a:stretch>
            </p:blipFill>
            <p:spPr>
              <a:xfrm>
                <a:off x="11077093" y="6509600"/>
                <a:ext cx="635460" cy="324096"/>
              </a:xfrm>
              <a:prstGeom prst="rect">
                <a:avLst/>
              </a:prstGeom>
            </p:spPr>
          </p:pic>
          <p:pic>
            <p:nvPicPr>
              <p:cNvPr id="31" name="Picture 30">
                <a:extLst>
                  <a:ext uri="{FF2B5EF4-FFF2-40B4-BE49-F238E27FC236}">
                    <a16:creationId xmlns:a16="http://schemas.microsoft.com/office/drawing/2014/main" id="{6897B10F-08C8-CC13-225C-8F8BA4FFC71E}"/>
                  </a:ext>
                </a:extLst>
              </p:cNvPr>
              <p:cNvPicPr>
                <a:picLocks noChangeAspect="1"/>
              </p:cNvPicPr>
              <p:nvPr userDrawn="1"/>
            </p:nvPicPr>
            <p:blipFill rotWithShape="1">
              <a:blip r:embed="rId19"/>
              <a:srcRect l="13315" t="6588" r="14439" b="18316"/>
              <a:stretch/>
            </p:blipFill>
            <p:spPr>
              <a:xfrm>
                <a:off x="7612047" y="6516713"/>
                <a:ext cx="902215" cy="318145"/>
              </a:xfrm>
              <a:prstGeom prst="rect">
                <a:avLst/>
              </a:prstGeom>
            </p:spPr>
          </p:pic>
          <p:pic>
            <p:nvPicPr>
              <p:cNvPr id="32" name="Picture 31">
                <a:extLst>
                  <a:ext uri="{FF2B5EF4-FFF2-40B4-BE49-F238E27FC236}">
                    <a16:creationId xmlns:a16="http://schemas.microsoft.com/office/drawing/2014/main" id="{96C60D1B-A2EF-0AC5-A0E3-294123CA34F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794834" y="6515120"/>
                <a:ext cx="753481" cy="324096"/>
              </a:xfrm>
              <a:prstGeom prst="rect">
                <a:avLst/>
              </a:prstGeom>
            </p:spPr>
          </p:pic>
        </p:grpSp>
      </p:grpSp>
      <p:sp>
        <p:nvSpPr>
          <p:cNvPr id="37" name="TextBox 36">
            <a:extLst>
              <a:ext uri="{FF2B5EF4-FFF2-40B4-BE49-F238E27FC236}">
                <a16:creationId xmlns:a16="http://schemas.microsoft.com/office/drawing/2014/main" id="{45F50297-1E8A-FA12-99C1-5D5F64AC863B}"/>
              </a:ext>
            </a:extLst>
          </p:cNvPr>
          <p:cNvSpPr txBox="1"/>
          <p:nvPr/>
        </p:nvSpPr>
        <p:spPr>
          <a:xfrm>
            <a:off x="26078" y="5403808"/>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38" name="Picture 4">
            <a:extLst>
              <a:ext uri="{FF2B5EF4-FFF2-40B4-BE49-F238E27FC236}">
                <a16:creationId xmlns:a16="http://schemas.microsoft.com/office/drawing/2014/main" id="{730B4817-FFA7-F35E-FBC3-AC8A3E8E127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2421" y="6019127"/>
            <a:ext cx="1430150" cy="8640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34F9FFA2-2F53-D0E8-0601-FB9179228F7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28890" y="5990507"/>
            <a:ext cx="1534690" cy="8280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8E5A2264-5222-77C5-040E-270CE8C29910}"/>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b="47787"/>
          <a:stretch/>
        </p:blipFill>
        <p:spPr bwMode="auto">
          <a:xfrm>
            <a:off x="1535946" y="5918314"/>
            <a:ext cx="1607976" cy="89622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80EB4717-4209-7A97-9D58-7EEE5B5A2689}"/>
              </a:ext>
            </a:extLst>
          </p:cNvPr>
          <p:cNvGrpSpPr/>
          <p:nvPr/>
        </p:nvGrpSpPr>
        <p:grpSpPr>
          <a:xfrm>
            <a:off x="10219357" y="3095761"/>
            <a:ext cx="1731564" cy="2062103"/>
            <a:chOff x="10134234" y="3282376"/>
            <a:chExt cx="1731564" cy="2062103"/>
          </a:xfrm>
        </p:grpSpPr>
        <p:pic>
          <p:nvPicPr>
            <p:cNvPr id="33" name="Picture 32" descr="A screenshot of a qr code&#10;&#10;Description automatically generated">
              <a:extLst>
                <a:ext uri="{FF2B5EF4-FFF2-40B4-BE49-F238E27FC236}">
                  <a16:creationId xmlns:a16="http://schemas.microsoft.com/office/drawing/2014/main" id="{20884FC8-B59A-AD9A-040F-620521232C0B}"/>
                </a:ext>
              </a:extLst>
            </p:cNvPr>
            <p:cNvPicPr>
              <a:picLocks noChangeAspect="1"/>
            </p:cNvPicPr>
            <p:nvPr/>
          </p:nvPicPr>
          <p:blipFill rotWithShape="1">
            <a:blip r:embed="rId24">
              <a:extLst>
                <a:ext uri="{28A0092B-C50C-407E-A947-70E740481C1C}">
                  <a14:useLocalDpi xmlns:a14="http://schemas.microsoft.com/office/drawing/2010/main" val="0"/>
                </a:ext>
              </a:extLst>
            </a:blip>
            <a:srcRect l="26464" t="37412" r="26263" b="8590"/>
            <a:stretch/>
          </p:blipFill>
          <p:spPr>
            <a:xfrm>
              <a:off x="10405469" y="3829677"/>
              <a:ext cx="1189094" cy="1185238"/>
            </a:xfrm>
            <a:prstGeom prst="rect">
              <a:avLst/>
            </a:prstGeom>
          </p:spPr>
        </p:pic>
        <p:sp>
          <p:nvSpPr>
            <p:cNvPr id="34" name="TextBox 33">
              <a:extLst>
                <a:ext uri="{FF2B5EF4-FFF2-40B4-BE49-F238E27FC236}">
                  <a16:creationId xmlns:a16="http://schemas.microsoft.com/office/drawing/2014/main" id="{FF552FB4-4C1C-F083-5C57-855EC2B607BB}"/>
                </a:ext>
              </a:extLst>
            </p:cNvPr>
            <p:cNvSpPr txBox="1"/>
            <p:nvPr/>
          </p:nvSpPr>
          <p:spPr>
            <a:xfrm>
              <a:off x="10134234" y="3282376"/>
              <a:ext cx="1731564" cy="2062103"/>
            </a:xfrm>
            <a:prstGeom prst="rect">
              <a:avLst/>
            </a:prstGeom>
            <a:noFill/>
          </p:spPr>
          <p:txBody>
            <a:bodyPr wrap="none" rtlCol="0">
              <a:spAutoFit/>
            </a:bodyPr>
            <a:lstStyle/>
            <a:p>
              <a:pPr algn="ctr"/>
              <a:r>
                <a:rPr lang="en-US" sz="1600" dirty="0">
                  <a:latin typeface="Bahnschrift Condensed" panose="020B0502040204020203" pitchFamily="34" charset="0"/>
                </a:rPr>
                <a:t>Follow me on LinkedIn</a:t>
              </a:r>
            </a:p>
            <a:p>
              <a:pPr algn="ctr"/>
              <a:r>
                <a:rPr lang="en-US" sz="1600" dirty="0">
                  <a:latin typeface="Bahnschrift Condensed" panose="020B0502040204020203" pitchFamily="34" charset="0"/>
                </a:rPr>
                <a:t>Scan the code using</a:t>
              </a: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r>
                <a:rPr lang="en-US" sz="1600" dirty="0">
                  <a:latin typeface="Bahnschrift Condensed" panose="020B0502040204020203" pitchFamily="34" charset="0"/>
                </a:rPr>
                <a:t>LinkedIn Mobile</a:t>
              </a:r>
            </a:p>
          </p:txBody>
        </p:sp>
      </p:grpSp>
    </p:spTree>
    <p:extLst>
      <p:ext uri="{BB962C8B-B14F-4D97-AF65-F5344CB8AC3E}">
        <p14:creationId xmlns:p14="http://schemas.microsoft.com/office/powerpoint/2010/main" val="3085062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18142" y="910203"/>
            <a:ext cx="12210662" cy="696024"/>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Learning Objectives:</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18142" y="1576000"/>
            <a:ext cx="12192000" cy="3889840"/>
          </a:xfrm>
        </p:spPr>
        <p:txBody>
          <a:bodyPr>
            <a:normAutofit/>
          </a:bodyPr>
          <a:lstStyle/>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apply and size duct works using software such as advanced spreadsheets, ASHRAE database.</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learn how to use LISP in ductwork drafting.</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utilize dwg drawings to increase productivity on duct sizing and ESP determination.</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understand the proper duct design related to terminal selection and location.</a:t>
            </a: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a:extLst>
              <a:ext uri="{FF2B5EF4-FFF2-40B4-BE49-F238E27FC236}">
                <a16:creationId xmlns:a16="http://schemas.microsoft.com/office/drawing/2014/main" id="{E6D1B6F6-8433-52AB-3CA4-7973CA189445}"/>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48FA40F0-1FAB-34CF-043F-570F811D6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C82CCC63-8F99-3E7F-F5F2-2CA0C5989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87638FCF-0F60-1C63-DE46-64781313144A}"/>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DA662103-1C84-B632-AEA2-1929BA295D00}"/>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2212573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2945999"/>
            <a:ext cx="11535708" cy="1468992"/>
          </a:xfrm>
          <a:prstGeom prst="rect">
            <a:avLst/>
          </a:prstGeom>
        </p:spPr>
        <p:txBody>
          <a:bodyPr wrap="square" lIns="0" tIns="0" rIns="0" bIns="0" rtlCol="0" anchor="t">
            <a:spAutoFit/>
          </a:bodyPr>
          <a:lstStyle/>
          <a:p>
            <a:pPr algn="ct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Actual Simulation, Drafting Techniques and Presentation</a:t>
            </a:r>
          </a:p>
        </p:txBody>
      </p:sp>
    </p:spTree>
    <p:extLst>
      <p:ext uri="{BB962C8B-B14F-4D97-AF65-F5344CB8AC3E}">
        <p14:creationId xmlns:p14="http://schemas.microsoft.com/office/powerpoint/2010/main" val="3319663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58CE258C-644E-0758-4049-B0E77456AD45}"/>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13954" y="5014915"/>
            <a:ext cx="12238096" cy="1852385"/>
          </a:xfrm>
          <a:prstGeom prst="rect">
            <a:avLst/>
          </a:prstGeom>
        </p:spPr>
      </p:pic>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3">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567848" y="1626704"/>
            <a:ext cx="11165839" cy="1469057"/>
          </a:xfrm>
          <a:prstGeom prst="rect">
            <a:avLst/>
          </a:prstGeom>
        </p:spPr>
        <p:txBody>
          <a:bodyPr wrap="square" lIns="0" tIns="0" rIns="0" bIns="0" rtlCol="0" anchor="t">
            <a:spAutoFit/>
          </a:bodyPr>
          <a:lstStyle/>
          <a:p>
            <a:pPr algn="ctr">
              <a:lnSpc>
                <a:spcPts val="5900"/>
              </a:lnSpc>
            </a:pPr>
            <a:r>
              <a:rPr lang="en-US" sz="4400" b="1" dirty="0">
                <a:effectLst>
                  <a:outerShdw blurRad="38100" dist="38100" dir="2700000" algn="tl">
                    <a:srgbClr val="000000">
                      <a:alpha val="43137"/>
                    </a:srgbClr>
                  </a:outerShdw>
                </a:effectLst>
                <a:latin typeface="Lora Bold" panose="020B0604020202020204" charset="0"/>
                <a:cs typeface="Times New Roman" panose="02020603050405020304" pitchFamily="18" charset="0"/>
              </a:rPr>
              <a:t>Simulations-Based Design for Pipe Design</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0">
            <a:extLst>
              <a:ext uri="{FF2B5EF4-FFF2-40B4-BE49-F238E27FC236}">
                <a16:creationId xmlns:a16="http://schemas.microsoft.com/office/drawing/2014/main" id="{6D5D1CE0-8AC1-CDC1-7152-DB455D78F899}"/>
              </a:ext>
            </a:extLst>
          </p:cNvPr>
          <p:cNvSpPr txBox="1"/>
          <p:nvPr/>
        </p:nvSpPr>
        <p:spPr>
          <a:xfrm>
            <a:off x="300324" y="3843548"/>
            <a:ext cx="12210662" cy="1538883"/>
          </a:xfrm>
          <a:prstGeom prst="rect">
            <a:avLst/>
          </a:prstGeom>
        </p:spPr>
        <p:txBody>
          <a:bodyPr wrap="square" lIns="0" tIns="0" rIns="0" bIns="0" rtlCol="0" anchor="t">
            <a:spAutoFit/>
          </a:bodyPr>
          <a:lstStyle/>
          <a:p>
            <a:r>
              <a:rPr lang="en-US" sz="2800" b="1" dirty="0">
                <a:solidFill>
                  <a:srgbClr val="FF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Engr. NICK JOHNSONN FERNANDEZ</a:t>
            </a:r>
          </a:p>
          <a:p>
            <a:r>
              <a:rPr lang="en-US" dirty="0">
                <a:solidFill>
                  <a:srgbClr val="FF0000"/>
                </a:solidFill>
                <a:latin typeface="Lora Bold" panose="020B0604020202020204" charset="0"/>
                <a:cs typeface="Times New Roman" panose="02020603050405020304" pitchFamily="18" charset="0"/>
              </a:rPr>
              <a:t>Technical Committee Member, PSIM Makati</a:t>
            </a:r>
          </a:p>
          <a:p>
            <a:r>
              <a:rPr lang="en-US" dirty="0">
                <a:solidFill>
                  <a:srgbClr val="FF0000"/>
                </a:solidFill>
                <a:latin typeface="Lora Bold" panose="020B0604020202020204" charset="0"/>
                <a:cs typeface="Times New Roman" panose="02020603050405020304" pitchFamily="18" charset="0"/>
              </a:rPr>
              <a:t>Partner Consultant, </a:t>
            </a:r>
            <a:r>
              <a:rPr lang="en-US" b="1" dirty="0">
                <a:solidFill>
                  <a:srgbClr val="FF0000"/>
                </a:solidFill>
                <a:latin typeface="Lora Bold" panose="020B0604020202020204" charset="0"/>
                <a:cs typeface="Times New Roman" panose="02020603050405020304" pitchFamily="18" charset="0"/>
              </a:rPr>
              <a:t>RBSanchez</a:t>
            </a:r>
            <a:r>
              <a:rPr lang="en-US" dirty="0">
                <a:solidFill>
                  <a:srgbClr val="FF0000"/>
                </a:solidFill>
                <a:latin typeface="Lora Bold" panose="020B0604020202020204" charset="0"/>
                <a:cs typeface="Times New Roman" panose="02020603050405020304" pitchFamily="18" charset="0"/>
              </a:rPr>
              <a:t> PME Consultants and Associates, Inc.</a:t>
            </a:r>
          </a:p>
          <a:p>
            <a:r>
              <a:rPr lang="en-US" dirty="0">
                <a:solidFill>
                  <a:srgbClr val="FF0000"/>
                </a:solidFill>
                <a:latin typeface="Lora Bold" panose="020B0604020202020204" charset="0"/>
                <a:cs typeface="Times New Roman" panose="02020603050405020304" pitchFamily="18" charset="0"/>
              </a:rPr>
              <a:t>Technical Design &amp; Operations Consultant, Metallurgical and Mining</a:t>
            </a:r>
          </a:p>
          <a:p>
            <a:endParaRPr lang="en-US" dirty="0">
              <a:solidFill>
                <a:srgbClr val="FF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endParaRPr>
          </a:p>
        </p:txBody>
      </p:sp>
      <p:grpSp>
        <p:nvGrpSpPr>
          <p:cNvPr id="3" name="Group 2">
            <a:extLst>
              <a:ext uri="{FF2B5EF4-FFF2-40B4-BE49-F238E27FC236}">
                <a16:creationId xmlns:a16="http://schemas.microsoft.com/office/drawing/2014/main" id="{19E53ACE-087F-C2C4-15D7-CC2252B7846C}"/>
              </a:ext>
            </a:extLst>
          </p:cNvPr>
          <p:cNvGrpSpPr/>
          <p:nvPr/>
        </p:nvGrpSpPr>
        <p:grpSpPr>
          <a:xfrm>
            <a:off x="5709015" y="127559"/>
            <a:ext cx="773970" cy="1112937"/>
            <a:chOff x="5523555" y="0"/>
            <a:chExt cx="773970" cy="1112937"/>
          </a:xfrm>
        </p:grpSpPr>
        <p:pic>
          <p:nvPicPr>
            <p:cNvPr id="4" name="Picture 3">
              <a:extLst>
                <a:ext uri="{FF2B5EF4-FFF2-40B4-BE49-F238E27FC236}">
                  <a16:creationId xmlns:a16="http://schemas.microsoft.com/office/drawing/2014/main" id="{DB0E5612-63BB-A9F4-F37B-2938E92668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47C41032-77CB-7B02-4B5C-7989662E34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sp>
        <p:nvSpPr>
          <p:cNvPr id="8" name="TextBox 7">
            <a:extLst>
              <a:ext uri="{FF2B5EF4-FFF2-40B4-BE49-F238E27FC236}">
                <a16:creationId xmlns:a16="http://schemas.microsoft.com/office/drawing/2014/main" id="{9B272F46-AAB6-19B8-BD5E-B6A185CBF750}"/>
              </a:ext>
            </a:extLst>
          </p:cNvPr>
          <p:cNvSpPr txBox="1"/>
          <p:nvPr/>
        </p:nvSpPr>
        <p:spPr>
          <a:xfrm>
            <a:off x="4655889" y="5444347"/>
            <a:ext cx="6308520" cy="369332"/>
          </a:xfrm>
          <a:prstGeom prst="rect">
            <a:avLst/>
          </a:prstGeom>
          <a:noFill/>
        </p:spPr>
        <p:txBody>
          <a:bodyPr wrap="square">
            <a:spAutoFit/>
          </a:bodyPr>
          <a:lstStyle/>
          <a:p>
            <a:pPr algn="ctr"/>
            <a:r>
              <a:rPr lang="en-US" sz="1800" b="1" dirty="0">
                <a:ln w="3175">
                  <a:noFill/>
                </a:ln>
                <a:solidFill>
                  <a:schemeClr val="tx1"/>
                </a:solidFill>
                <a:effectLst/>
                <a:latin typeface="Courier New" panose="02070309020205020404" pitchFamily="49" charset="0"/>
                <a:cs typeface="Courier New" panose="02070309020205020404" pitchFamily="49" charset="0"/>
              </a:rPr>
              <a:t>Technical Seminar Partners:  </a:t>
            </a:r>
            <a:endParaRPr lang="en-PH" sz="1800" dirty="0">
              <a:solidFill>
                <a:schemeClr val="tx1"/>
              </a:solidFill>
            </a:endParaRPr>
          </a:p>
        </p:txBody>
      </p:sp>
      <p:grpSp>
        <p:nvGrpSpPr>
          <p:cNvPr id="9" name="Group 8">
            <a:extLst>
              <a:ext uri="{FF2B5EF4-FFF2-40B4-BE49-F238E27FC236}">
                <a16:creationId xmlns:a16="http://schemas.microsoft.com/office/drawing/2014/main" id="{814B8969-56EC-D8DA-A3B8-99BDF2317910}"/>
              </a:ext>
            </a:extLst>
          </p:cNvPr>
          <p:cNvGrpSpPr/>
          <p:nvPr/>
        </p:nvGrpSpPr>
        <p:grpSpPr>
          <a:xfrm>
            <a:off x="4801545" y="5776893"/>
            <a:ext cx="7297994" cy="574622"/>
            <a:chOff x="4652968" y="5647034"/>
            <a:chExt cx="7598173" cy="674576"/>
          </a:xfrm>
        </p:grpSpPr>
        <p:pic>
          <p:nvPicPr>
            <p:cNvPr id="10" name="Picture 9">
              <a:extLst>
                <a:ext uri="{FF2B5EF4-FFF2-40B4-BE49-F238E27FC236}">
                  <a16:creationId xmlns:a16="http://schemas.microsoft.com/office/drawing/2014/main" id="{A061FEEC-AF66-7A70-B133-069F1D6F5997}"/>
                </a:ext>
              </a:extLst>
            </p:cNvPr>
            <p:cNvPicPr>
              <a:picLocks noChangeAspect="1"/>
            </p:cNvPicPr>
            <p:nvPr userDrawn="1"/>
          </p:nvPicPr>
          <p:blipFill>
            <a:blip r:embed="rId6"/>
            <a:stretch>
              <a:fillRect/>
            </a:stretch>
          </p:blipFill>
          <p:spPr>
            <a:xfrm>
              <a:off x="4652968" y="5647034"/>
              <a:ext cx="937731" cy="625558"/>
            </a:xfrm>
            <a:prstGeom prst="rect">
              <a:avLst/>
            </a:prstGeom>
          </p:spPr>
        </p:pic>
        <p:pic>
          <p:nvPicPr>
            <p:cNvPr id="11" name="Picture 10">
              <a:extLst>
                <a:ext uri="{FF2B5EF4-FFF2-40B4-BE49-F238E27FC236}">
                  <a16:creationId xmlns:a16="http://schemas.microsoft.com/office/drawing/2014/main" id="{54459F0A-AC01-F9F0-D42F-26AFCF31E67C}"/>
                </a:ext>
              </a:extLst>
            </p:cNvPr>
            <p:cNvPicPr>
              <a:picLocks noChangeAspect="1"/>
            </p:cNvPicPr>
            <p:nvPr userDrawn="1"/>
          </p:nvPicPr>
          <p:blipFill rotWithShape="1">
            <a:blip r:embed="rId7"/>
            <a:srcRect l="14040" r="12724"/>
            <a:stretch/>
          </p:blipFill>
          <p:spPr>
            <a:xfrm>
              <a:off x="5628354" y="5652565"/>
              <a:ext cx="1128081" cy="623393"/>
            </a:xfrm>
            <a:prstGeom prst="rect">
              <a:avLst/>
            </a:prstGeom>
          </p:spPr>
        </p:pic>
        <p:pic>
          <p:nvPicPr>
            <p:cNvPr id="12" name="Picture 11">
              <a:extLst>
                <a:ext uri="{FF2B5EF4-FFF2-40B4-BE49-F238E27FC236}">
                  <a16:creationId xmlns:a16="http://schemas.microsoft.com/office/drawing/2014/main" id="{813C8F60-498F-6F4E-E307-776B2EBF513B}"/>
                </a:ext>
              </a:extLst>
            </p:cNvPr>
            <p:cNvPicPr>
              <a:picLocks noChangeAspect="1"/>
            </p:cNvPicPr>
            <p:nvPr userDrawn="1"/>
          </p:nvPicPr>
          <p:blipFill rotWithShape="1">
            <a:blip r:embed="rId8"/>
            <a:srcRect l="7819" t="12713" r="6716" b="9282"/>
            <a:stretch/>
          </p:blipFill>
          <p:spPr>
            <a:xfrm>
              <a:off x="6800114" y="5674453"/>
              <a:ext cx="944370" cy="625558"/>
            </a:xfrm>
            <a:prstGeom prst="rect">
              <a:avLst/>
            </a:prstGeom>
          </p:spPr>
        </p:pic>
        <p:pic>
          <p:nvPicPr>
            <p:cNvPr id="13" name="Picture 12">
              <a:extLst>
                <a:ext uri="{FF2B5EF4-FFF2-40B4-BE49-F238E27FC236}">
                  <a16:creationId xmlns:a16="http://schemas.microsoft.com/office/drawing/2014/main" id="{ADAD63C7-1FE9-19C2-D0C6-1743997D35EF}"/>
                </a:ext>
              </a:extLst>
            </p:cNvPr>
            <p:cNvPicPr>
              <a:picLocks noChangeAspect="1"/>
            </p:cNvPicPr>
            <p:nvPr userDrawn="1"/>
          </p:nvPicPr>
          <p:blipFill rotWithShape="1">
            <a:blip r:embed="rId9"/>
            <a:srcRect l="9503" r="13821"/>
            <a:stretch/>
          </p:blipFill>
          <p:spPr>
            <a:xfrm>
              <a:off x="7791344" y="5677256"/>
              <a:ext cx="724111" cy="625559"/>
            </a:xfrm>
            <a:prstGeom prst="rect">
              <a:avLst/>
            </a:prstGeom>
          </p:spPr>
        </p:pic>
        <p:pic>
          <p:nvPicPr>
            <p:cNvPr id="14" name="Picture 13">
              <a:extLst>
                <a:ext uri="{FF2B5EF4-FFF2-40B4-BE49-F238E27FC236}">
                  <a16:creationId xmlns:a16="http://schemas.microsoft.com/office/drawing/2014/main" id="{B512D260-B97A-F298-E7CD-63F1F4B54E6A}"/>
                </a:ext>
              </a:extLst>
            </p:cNvPr>
            <p:cNvPicPr>
              <a:picLocks noChangeAspect="1"/>
            </p:cNvPicPr>
            <p:nvPr userDrawn="1"/>
          </p:nvPicPr>
          <p:blipFill rotWithShape="1">
            <a:blip r:embed="rId10"/>
            <a:srcRect l="6056" r="1921"/>
            <a:stretch/>
          </p:blipFill>
          <p:spPr>
            <a:xfrm>
              <a:off x="11195017" y="5697265"/>
              <a:ext cx="1056124" cy="615711"/>
            </a:xfrm>
            <a:prstGeom prst="rect">
              <a:avLst/>
            </a:prstGeom>
          </p:spPr>
        </p:pic>
        <p:pic>
          <p:nvPicPr>
            <p:cNvPr id="15" name="Picture 14">
              <a:extLst>
                <a:ext uri="{FF2B5EF4-FFF2-40B4-BE49-F238E27FC236}">
                  <a16:creationId xmlns:a16="http://schemas.microsoft.com/office/drawing/2014/main" id="{01D6450A-3483-B43D-064D-D0751EFD1F6F}"/>
                </a:ext>
              </a:extLst>
            </p:cNvPr>
            <p:cNvPicPr>
              <a:picLocks noChangeAspect="1"/>
            </p:cNvPicPr>
            <p:nvPr userDrawn="1"/>
          </p:nvPicPr>
          <p:blipFill>
            <a:blip r:embed="rId11"/>
            <a:stretch>
              <a:fillRect/>
            </a:stretch>
          </p:blipFill>
          <p:spPr>
            <a:xfrm>
              <a:off x="8558863" y="5689116"/>
              <a:ext cx="787848" cy="626151"/>
            </a:xfrm>
            <a:prstGeom prst="rect">
              <a:avLst/>
            </a:prstGeom>
          </p:spPr>
        </p:pic>
        <p:pic>
          <p:nvPicPr>
            <p:cNvPr id="16" name="Picture 15">
              <a:extLst>
                <a:ext uri="{FF2B5EF4-FFF2-40B4-BE49-F238E27FC236}">
                  <a16:creationId xmlns:a16="http://schemas.microsoft.com/office/drawing/2014/main" id="{ACAC97E8-A46F-35D3-3386-290F19846E65}"/>
                </a:ext>
              </a:extLst>
            </p:cNvPr>
            <p:cNvPicPr>
              <a:picLocks noChangeAspect="1"/>
            </p:cNvPicPr>
            <p:nvPr userDrawn="1"/>
          </p:nvPicPr>
          <p:blipFill rotWithShape="1">
            <a:blip r:embed="rId12"/>
            <a:srcRect l="2097" t="18983" r="11573"/>
            <a:stretch/>
          </p:blipFill>
          <p:spPr>
            <a:xfrm>
              <a:off x="9394189" y="5695285"/>
              <a:ext cx="1763173" cy="626325"/>
            </a:xfrm>
            <a:prstGeom prst="rect">
              <a:avLst/>
            </a:prstGeom>
          </p:spPr>
        </p:pic>
      </p:grpSp>
      <p:grpSp>
        <p:nvGrpSpPr>
          <p:cNvPr id="23" name="Group 22">
            <a:extLst>
              <a:ext uri="{FF2B5EF4-FFF2-40B4-BE49-F238E27FC236}">
                <a16:creationId xmlns:a16="http://schemas.microsoft.com/office/drawing/2014/main" id="{40CA308E-7803-7543-E163-4D05649E3A3D}"/>
              </a:ext>
            </a:extLst>
          </p:cNvPr>
          <p:cNvGrpSpPr/>
          <p:nvPr/>
        </p:nvGrpSpPr>
        <p:grpSpPr>
          <a:xfrm>
            <a:off x="5251887" y="6384297"/>
            <a:ext cx="6340499" cy="410194"/>
            <a:chOff x="5372054" y="6447253"/>
            <a:chExt cx="6340499" cy="410194"/>
          </a:xfrm>
        </p:grpSpPr>
        <p:pic>
          <p:nvPicPr>
            <p:cNvPr id="24" name="Picture 23">
              <a:extLst>
                <a:ext uri="{FF2B5EF4-FFF2-40B4-BE49-F238E27FC236}">
                  <a16:creationId xmlns:a16="http://schemas.microsoft.com/office/drawing/2014/main" id="{15972571-5D0C-1BD7-7DAC-75F23FCFEEB8}"/>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23891" b="22751"/>
            <a:stretch/>
          </p:blipFill>
          <p:spPr>
            <a:xfrm>
              <a:off x="5372054" y="6447253"/>
              <a:ext cx="853207" cy="410194"/>
            </a:xfrm>
            <a:prstGeom prst="rect">
              <a:avLst/>
            </a:prstGeom>
          </p:spPr>
        </p:pic>
        <p:grpSp>
          <p:nvGrpSpPr>
            <p:cNvPr id="25" name="Group 24">
              <a:extLst>
                <a:ext uri="{FF2B5EF4-FFF2-40B4-BE49-F238E27FC236}">
                  <a16:creationId xmlns:a16="http://schemas.microsoft.com/office/drawing/2014/main" id="{FD59E131-3CDB-BE46-C098-65205F3C4CEC}"/>
                </a:ext>
              </a:extLst>
            </p:cNvPr>
            <p:cNvGrpSpPr/>
            <p:nvPr userDrawn="1"/>
          </p:nvGrpSpPr>
          <p:grpSpPr>
            <a:xfrm>
              <a:off x="6247473" y="6509600"/>
              <a:ext cx="5465080" cy="329616"/>
              <a:chOff x="6247473" y="6509600"/>
              <a:chExt cx="5465080" cy="329616"/>
            </a:xfrm>
          </p:grpSpPr>
          <p:pic>
            <p:nvPicPr>
              <p:cNvPr id="26" name="Picture 25">
                <a:extLst>
                  <a:ext uri="{FF2B5EF4-FFF2-40B4-BE49-F238E27FC236}">
                    <a16:creationId xmlns:a16="http://schemas.microsoft.com/office/drawing/2014/main" id="{AE655B4E-36F2-24DA-7F6B-8E6EED800C6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247473" y="6515552"/>
                <a:ext cx="549728" cy="318144"/>
              </a:xfrm>
              <a:prstGeom prst="rect">
                <a:avLst/>
              </a:prstGeom>
            </p:spPr>
          </p:pic>
          <p:pic>
            <p:nvPicPr>
              <p:cNvPr id="27" name="Picture 26">
                <a:extLst>
                  <a:ext uri="{FF2B5EF4-FFF2-40B4-BE49-F238E27FC236}">
                    <a16:creationId xmlns:a16="http://schemas.microsoft.com/office/drawing/2014/main" id="{8CA481DB-E0AD-CCD3-6BAE-C5D8E6D85C0D}"/>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817378" y="6527978"/>
                <a:ext cx="769843" cy="291424"/>
              </a:xfrm>
              <a:prstGeom prst="rect">
                <a:avLst/>
              </a:prstGeom>
            </p:spPr>
          </p:pic>
          <p:pic>
            <p:nvPicPr>
              <p:cNvPr id="28" name="Picture 27">
                <a:extLst>
                  <a:ext uri="{FF2B5EF4-FFF2-40B4-BE49-F238E27FC236}">
                    <a16:creationId xmlns:a16="http://schemas.microsoft.com/office/drawing/2014/main" id="{9302FD99-5604-0A18-ABFA-1692F31CF0A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542062" y="6515552"/>
                <a:ext cx="1221017" cy="313488"/>
              </a:xfrm>
              <a:prstGeom prst="rect">
                <a:avLst/>
              </a:prstGeom>
            </p:spPr>
          </p:pic>
          <p:pic>
            <p:nvPicPr>
              <p:cNvPr id="29" name="Picture 28">
                <a:extLst>
                  <a:ext uri="{FF2B5EF4-FFF2-40B4-BE49-F238E27FC236}">
                    <a16:creationId xmlns:a16="http://schemas.microsoft.com/office/drawing/2014/main" id="{373DB47F-3F3D-4EB2-D4E0-1B7AC063C62D}"/>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t="29105"/>
              <a:stretch/>
            </p:blipFill>
            <p:spPr>
              <a:xfrm>
                <a:off x="10575160" y="6509600"/>
                <a:ext cx="475088" cy="324096"/>
              </a:xfrm>
              <a:prstGeom prst="rect">
                <a:avLst/>
              </a:prstGeom>
            </p:spPr>
          </p:pic>
          <p:pic>
            <p:nvPicPr>
              <p:cNvPr id="30" name="Picture 29">
                <a:extLst>
                  <a:ext uri="{FF2B5EF4-FFF2-40B4-BE49-F238E27FC236}">
                    <a16:creationId xmlns:a16="http://schemas.microsoft.com/office/drawing/2014/main" id="{E5A1B511-85B2-DCA4-6457-C1EAD8EE75A7}"/>
                  </a:ext>
                </a:extLst>
              </p:cNvPr>
              <p:cNvPicPr>
                <a:picLocks noChangeAspect="1"/>
              </p:cNvPicPr>
              <p:nvPr userDrawn="1"/>
            </p:nvPicPr>
            <p:blipFill>
              <a:blip r:embed="rId18"/>
              <a:stretch>
                <a:fillRect/>
              </a:stretch>
            </p:blipFill>
            <p:spPr>
              <a:xfrm>
                <a:off x="11077093" y="6509600"/>
                <a:ext cx="635460" cy="324096"/>
              </a:xfrm>
              <a:prstGeom prst="rect">
                <a:avLst/>
              </a:prstGeom>
            </p:spPr>
          </p:pic>
          <p:pic>
            <p:nvPicPr>
              <p:cNvPr id="31" name="Picture 30">
                <a:extLst>
                  <a:ext uri="{FF2B5EF4-FFF2-40B4-BE49-F238E27FC236}">
                    <a16:creationId xmlns:a16="http://schemas.microsoft.com/office/drawing/2014/main" id="{6897B10F-08C8-CC13-225C-8F8BA4FFC71E}"/>
                  </a:ext>
                </a:extLst>
              </p:cNvPr>
              <p:cNvPicPr>
                <a:picLocks noChangeAspect="1"/>
              </p:cNvPicPr>
              <p:nvPr userDrawn="1"/>
            </p:nvPicPr>
            <p:blipFill rotWithShape="1">
              <a:blip r:embed="rId19"/>
              <a:srcRect l="13315" t="6588" r="14439" b="18316"/>
              <a:stretch/>
            </p:blipFill>
            <p:spPr>
              <a:xfrm>
                <a:off x="7612047" y="6516713"/>
                <a:ext cx="902215" cy="318145"/>
              </a:xfrm>
              <a:prstGeom prst="rect">
                <a:avLst/>
              </a:prstGeom>
            </p:spPr>
          </p:pic>
          <p:pic>
            <p:nvPicPr>
              <p:cNvPr id="32" name="Picture 31">
                <a:extLst>
                  <a:ext uri="{FF2B5EF4-FFF2-40B4-BE49-F238E27FC236}">
                    <a16:creationId xmlns:a16="http://schemas.microsoft.com/office/drawing/2014/main" id="{96C60D1B-A2EF-0AC5-A0E3-294123CA34F1}"/>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794834" y="6515120"/>
                <a:ext cx="753481" cy="324096"/>
              </a:xfrm>
              <a:prstGeom prst="rect">
                <a:avLst/>
              </a:prstGeom>
            </p:spPr>
          </p:pic>
        </p:grpSp>
      </p:grpSp>
      <p:sp>
        <p:nvSpPr>
          <p:cNvPr id="37" name="TextBox 36">
            <a:extLst>
              <a:ext uri="{FF2B5EF4-FFF2-40B4-BE49-F238E27FC236}">
                <a16:creationId xmlns:a16="http://schemas.microsoft.com/office/drawing/2014/main" id="{45F50297-1E8A-FA12-99C1-5D5F64AC863B}"/>
              </a:ext>
            </a:extLst>
          </p:cNvPr>
          <p:cNvSpPr txBox="1"/>
          <p:nvPr/>
        </p:nvSpPr>
        <p:spPr>
          <a:xfrm>
            <a:off x="26078" y="5403808"/>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38" name="Picture 4">
            <a:extLst>
              <a:ext uri="{FF2B5EF4-FFF2-40B4-BE49-F238E27FC236}">
                <a16:creationId xmlns:a16="http://schemas.microsoft.com/office/drawing/2014/main" id="{730B4817-FFA7-F35E-FBC3-AC8A3E8E127F}"/>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2421" y="6019127"/>
            <a:ext cx="1430150" cy="8640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34F9FFA2-2F53-D0E8-0601-FB9179228F7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28890" y="5990507"/>
            <a:ext cx="1534690" cy="8280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8E5A2264-5222-77C5-040E-270CE8C29910}"/>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b="47787"/>
          <a:stretch/>
        </p:blipFill>
        <p:spPr bwMode="auto">
          <a:xfrm>
            <a:off x="1535946" y="5918314"/>
            <a:ext cx="1607976" cy="89622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80EB4717-4209-7A97-9D58-7EEE5B5A2689}"/>
              </a:ext>
            </a:extLst>
          </p:cNvPr>
          <p:cNvGrpSpPr/>
          <p:nvPr/>
        </p:nvGrpSpPr>
        <p:grpSpPr>
          <a:xfrm>
            <a:off x="10219357" y="3095761"/>
            <a:ext cx="1731564" cy="2062103"/>
            <a:chOff x="10134234" y="3282376"/>
            <a:chExt cx="1731564" cy="2062103"/>
          </a:xfrm>
        </p:grpSpPr>
        <p:pic>
          <p:nvPicPr>
            <p:cNvPr id="33" name="Picture 32" descr="A screenshot of a qr code&#10;&#10;Description automatically generated">
              <a:extLst>
                <a:ext uri="{FF2B5EF4-FFF2-40B4-BE49-F238E27FC236}">
                  <a16:creationId xmlns:a16="http://schemas.microsoft.com/office/drawing/2014/main" id="{20884FC8-B59A-AD9A-040F-620521232C0B}"/>
                </a:ext>
              </a:extLst>
            </p:cNvPr>
            <p:cNvPicPr>
              <a:picLocks noChangeAspect="1"/>
            </p:cNvPicPr>
            <p:nvPr/>
          </p:nvPicPr>
          <p:blipFill rotWithShape="1">
            <a:blip r:embed="rId24">
              <a:extLst>
                <a:ext uri="{28A0092B-C50C-407E-A947-70E740481C1C}">
                  <a14:useLocalDpi xmlns:a14="http://schemas.microsoft.com/office/drawing/2010/main" val="0"/>
                </a:ext>
              </a:extLst>
            </a:blip>
            <a:srcRect l="26464" t="37412" r="26263" b="8590"/>
            <a:stretch/>
          </p:blipFill>
          <p:spPr>
            <a:xfrm>
              <a:off x="10405469" y="3829677"/>
              <a:ext cx="1189094" cy="1185238"/>
            </a:xfrm>
            <a:prstGeom prst="rect">
              <a:avLst/>
            </a:prstGeom>
          </p:spPr>
        </p:pic>
        <p:sp>
          <p:nvSpPr>
            <p:cNvPr id="34" name="TextBox 33">
              <a:extLst>
                <a:ext uri="{FF2B5EF4-FFF2-40B4-BE49-F238E27FC236}">
                  <a16:creationId xmlns:a16="http://schemas.microsoft.com/office/drawing/2014/main" id="{FF552FB4-4C1C-F083-5C57-855EC2B607BB}"/>
                </a:ext>
              </a:extLst>
            </p:cNvPr>
            <p:cNvSpPr txBox="1"/>
            <p:nvPr/>
          </p:nvSpPr>
          <p:spPr>
            <a:xfrm>
              <a:off x="10134234" y="3282376"/>
              <a:ext cx="1731564" cy="2062103"/>
            </a:xfrm>
            <a:prstGeom prst="rect">
              <a:avLst/>
            </a:prstGeom>
            <a:noFill/>
          </p:spPr>
          <p:txBody>
            <a:bodyPr wrap="none" rtlCol="0">
              <a:spAutoFit/>
            </a:bodyPr>
            <a:lstStyle/>
            <a:p>
              <a:pPr algn="ctr"/>
              <a:r>
                <a:rPr lang="en-US" sz="1600" dirty="0">
                  <a:latin typeface="Bahnschrift Condensed" panose="020B0502040204020203" pitchFamily="34" charset="0"/>
                </a:rPr>
                <a:t>Follow me on LinkedIn</a:t>
              </a:r>
            </a:p>
            <a:p>
              <a:pPr algn="ctr"/>
              <a:r>
                <a:rPr lang="en-US" sz="1600" dirty="0">
                  <a:latin typeface="Bahnschrift Condensed" panose="020B0502040204020203" pitchFamily="34" charset="0"/>
                </a:rPr>
                <a:t>Scan the code using</a:t>
              </a: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r>
                <a:rPr lang="en-US" sz="1600" dirty="0">
                  <a:latin typeface="Bahnschrift Condensed" panose="020B0502040204020203" pitchFamily="34" charset="0"/>
                </a:rPr>
                <a:t>LinkedIn Mobile</a:t>
              </a:r>
            </a:p>
          </p:txBody>
        </p:sp>
      </p:grpSp>
    </p:spTree>
    <p:extLst>
      <p:ext uri="{BB962C8B-B14F-4D97-AF65-F5344CB8AC3E}">
        <p14:creationId xmlns:p14="http://schemas.microsoft.com/office/powerpoint/2010/main" val="3812865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D741F4-7676-8CB6-7E32-48DCE8DA0B84}"/>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3">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27667" y="1043940"/>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About the Speaker</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961828" y="1871362"/>
            <a:ext cx="9224630" cy="3889840"/>
          </a:xfrm>
        </p:spPr>
        <p:txBody>
          <a:bodyPr>
            <a:noAutofit/>
          </a:bodyPr>
          <a:lstStyle/>
          <a:p>
            <a:pPr marL="228600" lvl="2"/>
            <a:r>
              <a:rPr lang="en-US" sz="2800" dirty="0">
                <a:latin typeface="Tahoma" panose="020B0604030504040204" pitchFamily="34" charset="0"/>
                <a:ea typeface="Tahoma" panose="020B0604030504040204" pitchFamily="34" charset="0"/>
                <a:cs typeface="Tahoma" panose="020B0604030504040204" pitchFamily="34" charset="0"/>
              </a:rPr>
              <a:t>Team Member – Applications Engineer at Digital Creatives Worldwide since 2022</a:t>
            </a:r>
          </a:p>
          <a:p>
            <a:pPr marL="228600" lvl="2"/>
            <a:r>
              <a:rPr lang="en-US" sz="2800" dirty="0">
                <a:latin typeface="Tahoma" panose="020B0604030504040204" pitchFamily="34" charset="0"/>
                <a:ea typeface="Tahoma" panose="020B0604030504040204" pitchFamily="34" charset="0"/>
                <a:cs typeface="Tahoma" panose="020B0604030504040204" pitchFamily="34" charset="0"/>
              </a:rPr>
              <a:t>Autodesk Certified Instructor (ACI)</a:t>
            </a:r>
          </a:p>
          <a:p>
            <a:pPr marL="228600" lvl="2"/>
            <a:r>
              <a:rPr lang="en-US" sz="2800" dirty="0">
                <a:latin typeface="Tahoma" panose="020B0604030504040204" pitchFamily="34" charset="0"/>
                <a:ea typeface="Tahoma" panose="020B0604030504040204" pitchFamily="34" charset="0"/>
                <a:cs typeface="Tahoma" panose="020B0604030504040204" pitchFamily="34" charset="0"/>
              </a:rPr>
              <a:t>Autodesk Certified User: AutoCAD and Autodesk Inventor</a:t>
            </a:r>
          </a:p>
        </p:txBody>
      </p:sp>
      <p:grpSp>
        <p:nvGrpSpPr>
          <p:cNvPr id="2" name="Group 1">
            <a:extLst>
              <a:ext uri="{FF2B5EF4-FFF2-40B4-BE49-F238E27FC236}">
                <a16:creationId xmlns:a16="http://schemas.microsoft.com/office/drawing/2014/main" id="{B5C2CBEB-FCBC-A8CD-95E9-8131584BD232}"/>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514F1C40-B74B-9414-C194-486C7FAF4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B9675413-07E7-2457-E8DE-571904FD1B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sp>
        <p:nvSpPr>
          <p:cNvPr id="7" name="TextBox 6">
            <a:extLst>
              <a:ext uri="{FF2B5EF4-FFF2-40B4-BE49-F238E27FC236}">
                <a16:creationId xmlns:a16="http://schemas.microsoft.com/office/drawing/2014/main" id="{F8A57D96-C238-250A-B68B-60366D67753F}"/>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9" name="Picture 8" descr="A person wearing glasses and a blue shirt&#10;&#10;Description automatically generated with medium confidence">
            <a:extLst>
              <a:ext uri="{FF2B5EF4-FFF2-40B4-BE49-F238E27FC236}">
                <a16:creationId xmlns:a16="http://schemas.microsoft.com/office/drawing/2014/main" id="{B42F4208-F1EF-9B66-6637-B7DA3C4B8FE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48775" y="1672027"/>
            <a:ext cx="2491944" cy="3763644"/>
          </a:xfrm>
          <a:prstGeom prst="rect">
            <a:avLst/>
          </a:prstGeom>
        </p:spPr>
      </p:pic>
    </p:spTree>
    <p:extLst>
      <p:ext uri="{BB962C8B-B14F-4D97-AF65-F5344CB8AC3E}">
        <p14:creationId xmlns:p14="http://schemas.microsoft.com/office/powerpoint/2010/main" val="2508606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18142" y="910203"/>
            <a:ext cx="12210662" cy="696024"/>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Learning Objectives:</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18142" y="1576000"/>
            <a:ext cx="12192000" cy="3889840"/>
          </a:xfrm>
        </p:spPr>
        <p:txBody>
          <a:bodyPr>
            <a:normAutofit/>
          </a:bodyPr>
          <a:lstStyle/>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apply and size pipe works using basic numerical simulation and other pipe design software such as Fluid Flow. </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learn how to utilize the software to size up pipes with selected pumps or indicated initial flow requirement</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improve the pipe layout drafting to augment the manual design pipe size calculations.</a:t>
            </a: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a:extLst>
              <a:ext uri="{FF2B5EF4-FFF2-40B4-BE49-F238E27FC236}">
                <a16:creationId xmlns:a16="http://schemas.microsoft.com/office/drawing/2014/main" id="{E6D1B6F6-8433-52AB-3CA4-7973CA189445}"/>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48FA40F0-1FAB-34CF-043F-570F811D6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C82CCC63-8F99-3E7F-F5F2-2CA0C5989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87638FCF-0F60-1C63-DE46-64781313144A}"/>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DA662103-1C84-B632-AEA2-1929BA295D00}"/>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3414817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
        <p:nvSpPr>
          <p:cNvPr id="17" name="TextBox 20">
            <a:extLst>
              <a:ext uri="{FF2B5EF4-FFF2-40B4-BE49-F238E27FC236}">
                <a16:creationId xmlns:a16="http://schemas.microsoft.com/office/drawing/2014/main" id="{9AC9EEA2-1F50-9FDA-105D-FFBF121799F2}"/>
              </a:ext>
            </a:extLst>
          </p:cNvPr>
          <p:cNvSpPr txBox="1"/>
          <p:nvPr/>
        </p:nvSpPr>
        <p:spPr>
          <a:xfrm>
            <a:off x="256242" y="2945999"/>
            <a:ext cx="11535708" cy="1468992"/>
          </a:xfrm>
          <a:prstGeom prst="rect">
            <a:avLst/>
          </a:prstGeom>
        </p:spPr>
        <p:txBody>
          <a:bodyPr wrap="square" lIns="0" tIns="0" rIns="0" bIns="0" rtlCol="0" anchor="t">
            <a:spAutoFit/>
          </a:bodyPr>
          <a:lstStyle/>
          <a:p>
            <a:pPr algn="ct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Actual Simulation, Drafting Techniques and Presentation</a:t>
            </a:r>
          </a:p>
        </p:txBody>
      </p:sp>
    </p:spTree>
    <p:extLst>
      <p:ext uri="{BB962C8B-B14F-4D97-AF65-F5344CB8AC3E}">
        <p14:creationId xmlns:p14="http://schemas.microsoft.com/office/powerpoint/2010/main" val="1163421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75F77-E03A-748B-6476-7BFF97B58AF6}"/>
            </a:ext>
          </a:extLst>
        </p:cNvPr>
        <p:cNvGrpSpPr/>
        <p:nvPr/>
      </p:nvGrpSpPr>
      <p:grpSpPr>
        <a:xfrm>
          <a:off x="0" y="0"/>
          <a:ext cx="0" cy="0"/>
          <a:chOff x="0" y="0"/>
          <a:chExt cx="0" cy="0"/>
        </a:xfrm>
      </p:grpSpPr>
      <p:pic>
        <p:nvPicPr>
          <p:cNvPr id="41" name="Picture 40">
            <a:extLst>
              <a:ext uri="{FF2B5EF4-FFF2-40B4-BE49-F238E27FC236}">
                <a16:creationId xmlns:a16="http://schemas.microsoft.com/office/drawing/2014/main" id="{5641EE0F-0899-BAB2-8108-26B2CBA8CE74}"/>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13954" y="5014915"/>
            <a:ext cx="12238096" cy="1852385"/>
          </a:xfrm>
          <a:prstGeom prst="rect">
            <a:avLst/>
          </a:prstGeom>
        </p:spPr>
      </p:pic>
      <p:pic>
        <p:nvPicPr>
          <p:cNvPr id="5" name="Picture 4">
            <a:extLst>
              <a:ext uri="{FF2B5EF4-FFF2-40B4-BE49-F238E27FC236}">
                <a16:creationId xmlns:a16="http://schemas.microsoft.com/office/drawing/2014/main" id="{DFCD6A0A-EA9B-BC86-0205-194FB395307F}"/>
              </a:ext>
            </a:extLst>
          </p:cNvPr>
          <p:cNvPicPr>
            <a:picLocks noChangeAspect="1"/>
          </p:cNvPicPr>
          <p:nvPr/>
        </p:nvPicPr>
        <p:blipFill rotWithShape="1">
          <a:blip r:embed="rId3">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C1C78B15-6FEB-2F58-4069-9C7AF0658437}"/>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168D33E6-6B91-6393-F6B0-252F8B475093}"/>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02543A5F-C73A-E73B-7D35-43B6FB3169E2}"/>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1E779DB2-C3B8-ADBE-157A-98810E33EE8C}"/>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2A946504-6AA0-F3F4-2D18-08676294260F}"/>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68B0896-BFDD-13D6-F52B-5DDAF74D04D8}"/>
              </a:ext>
            </a:extLst>
          </p:cNvPr>
          <p:cNvGrpSpPr/>
          <p:nvPr/>
        </p:nvGrpSpPr>
        <p:grpSpPr>
          <a:xfrm>
            <a:off x="5709015" y="127559"/>
            <a:ext cx="773970" cy="1112937"/>
            <a:chOff x="5523555" y="0"/>
            <a:chExt cx="773970" cy="1112937"/>
          </a:xfrm>
        </p:grpSpPr>
        <p:pic>
          <p:nvPicPr>
            <p:cNvPr id="4" name="Picture 3">
              <a:extLst>
                <a:ext uri="{FF2B5EF4-FFF2-40B4-BE49-F238E27FC236}">
                  <a16:creationId xmlns:a16="http://schemas.microsoft.com/office/drawing/2014/main" id="{E8DE1E72-EC2E-D3E0-4C71-ADC9E9031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B0A7D3CA-B494-E734-E6CA-010DFB060A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sp>
        <p:nvSpPr>
          <p:cNvPr id="8" name="TextBox 7">
            <a:extLst>
              <a:ext uri="{FF2B5EF4-FFF2-40B4-BE49-F238E27FC236}">
                <a16:creationId xmlns:a16="http://schemas.microsoft.com/office/drawing/2014/main" id="{9DFA9D20-324F-9C41-69EA-20E11917FC08}"/>
              </a:ext>
            </a:extLst>
          </p:cNvPr>
          <p:cNvSpPr txBox="1"/>
          <p:nvPr/>
        </p:nvSpPr>
        <p:spPr>
          <a:xfrm>
            <a:off x="4655889" y="5444347"/>
            <a:ext cx="6308520" cy="369332"/>
          </a:xfrm>
          <a:prstGeom prst="rect">
            <a:avLst/>
          </a:prstGeom>
          <a:noFill/>
        </p:spPr>
        <p:txBody>
          <a:bodyPr wrap="square">
            <a:spAutoFit/>
          </a:bodyPr>
          <a:lstStyle/>
          <a:p>
            <a:pPr algn="ctr"/>
            <a:r>
              <a:rPr lang="en-US" sz="1800" b="1" dirty="0">
                <a:ln w="3175">
                  <a:noFill/>
                </a:ln>
                <a:solidFill>
                  <a:schemeClr val="tx1"/>
                </a:solidFill>
                <a:effectLst/>
                <a:latin typeface="Courier New" panose="02070309020205020404" pitchFamily="49" charset="0"/>
                <a:cs typeface="Courier New" panose="02070309020205020404" pitchFamily="49" charset="0"/>
              </a:rPr>
              <a:t>Technical Seminar Partners:  </a:t>
            </a:r>
            <a:endParaRPr lang="en-PH" sz="1800" dirty="0">
              <a:solidFill>
                <a:schemeClr val="tx1"/>
              </a:solidFill>
            </a:endParaRPr>
          </a:p>
        </p:txBody>
      </p:sp>
      <p:grpSp>
        <p:nvGrpSpPr>
          <p:cNvPr id="9" name="Group 8">
            <a:extLst>
              <a:ext uri="{FF2B5EF4-FFF2-40B4-BE49-F238E27FC236}">
                <a16:creationId xmlns:a16="http://schemas.microsoft.com/office/drawing/2014/main" id="{612D59C8-0A76-D4C4-C985-B5C4CF192307}"/>
              </a:ext>
            </a:extLst>
          </p:cNvPr>
          <p:cNvGrpSpPr/>
          <p:nvPr/>
        </p:nvGrpSpPr>
        <p:grpSpPr>
          <a:xfrm>
            <a:off x="4801545" y="5776893"/>
            <a:ext cx="7297994" cy="574622"/>
            <a:chOff x="4652968" y="5647034"/>
            <a:chExt cx="7598173" cy="674576"/>
          </a:xfrm>
        </p:grpSpPr>
        <p:pic>
          <p:nvPicPr>
            <p:cNvPr id="10" name="Picture 9">
              <a:extLst>
                <a:ext uri="{FF2B5EF4-FFF2-40B4-BE49-F238E27FC236}">
                  <a16:creationId xmlns:a16="http://schemas.microsoft.com/office/drawing/2014/main" id="{1DA237CD-ECE7-C3D2-5BF3-1106CD0F4847}"/>
                </a:ext>
              </a:extLst>
            </p:cNvPr>
            <p:cNvPicPr>
              <a:picLocks noChangeAspect="1"/>
            </p:cNvPicPr>
            <p:nvPr userDrawn="1"/>
          </p:nvPicPr>
          <p:blipFill>
            <a:blip r:embed="rId6"/>
            <a:stretch>
              <a:fillRect/>
            </a:stretch>
          </p:blipFill>
          <p:spPr>
            <a:xfrm>
              <a:off x="4652968" y="5647034"/>
              <a:ext cx="937731" cy="625558"/>
            </a:xfrm>
            <a:prstGeom prst="rect">
              <a:avLst/>
            </a:prstGeom>
          </p:spPr>
        </p:pic>
        <p:pic>
          <p:nvPicPr>
            <p:cNvPr id="11" name="Picture 10">
              <a:extLst>
                <a:ext uri="{FF2B5EF4-FFF2-40B4-BE49-F238E27FC236}">
                  <a16:creationId xmlns:a16="http://schemas.microsoft.com/office/drawing/2014/main" id="{50450B18-B436-B8F1-A384-9A0316D416BA}"/>
                </a:ext>
              </a:extLst>
            </p:cNvPr>
            <p:cNvPicPr>
              <a:picLocks noChangeAspect="1"/>
            </p:cNvPicPr>
            <p:nvPr userDrawn="1"/>
          </p:nvPicPr>
          <p:blipFill rotWithShape="1">
            <a:blip r:embed="rId7"/>
            <a:srcRect l="14040" r="12724"/>
            <a:stretch/>
          </p:blipFill>
          <p:spPr>
            <a:xfrm>
              <a:off x="5628354" y="5652565"/>
              <a:ext cx="1128081" cy="623393"/>
            </a:xfrm>
            <a:prstGeom prst="rect">
              <a:avLst/>
            </a:prstGeom>
          </p:spPr>
        </p:pic>
        <p:pic>
          <p:nvPicPr>
            <p:cNvPr id="12" name="Picture 11">
              <a:extLst>
                <a:ext uri="{FF2B5EF4-FFF2-40B4-BE49-F238E27FC236}">
                  <a16:creationId xmlns:a16="http://schemas.microsoft.com/office/drawing/2014/main" id="{FBBC7F51-996F-AF37-9AA5-91F26F7034DA}"/>
                </a:ext>
              </a:extLst>
            </p:cNvPr>
            <p:cNvPicPr>
              <a:picLocks noChangeAspect="1"/>
            </p:cNvPicPr>
            <p:nvPr userDrawn="1"/>
          </p:nvPicPr>
          <p:blipFill rotWithShape="1">
            <a:blip r:embed="rId8"/>
            <a:srcRect l="7819" t="12713" r="6716" b="9282"/>
            <a:stretch/>
          </p:blipFill>
          <p:spPr>
            <a:xfrm>
              <a:off x="6800114" y="5674453"/>
              <a:ext cx="944370" cy="625558"/>
            </a:xfrm>
            <a:prstGeom prst="rect">
              <a:avLst/>
            </a:prstGeom>
          </p:spPr>
        </p:pic>
        <p:pic>
          <p:nvPicPr>
            <p:cNvPr id="13" name="Picture 12">
              <a:extLst>
                <a:ext uri="{FF2B5EF4-FFF2-40B4-BE49-F238E27FC236}">
                  <a16:creationId xmlns:a16="http://schemas.microsoft.com/office/drawing/2014/main" id="{431404DD-82F0-7AB0-12DD-DC18771B9FF0}"/>
                </a:ext>
              </a:extLst>
            </p:cNvPr>
            <p:cNvPicPr>
              <a:picLocks noChangeAspect="1"/>
            </p:cNvPicPr>
            <p:nvPr userDrawn="1"/>
          </p:nvPicPr>
          <p:blipFill rotWithShape="1">
            <a:blip r:embed="rId9"/>
            <a:srcRect l="9503" r="13821"/>
            <a:stretch/>
          </p:blipFill>
          <p:spPr>
            <a:xfrm>
              <a:off x="7791344" y="5677256"/>
              <a:ext cx="724111" cy="625559"/>
            </a:xfrm>
            <a:prstGeom prst="rect">
              <a:avLst/>
            </a:prstGeom>
          </p:spPr>
        </p:pic>
        <p:pic>
          <p:nvPicPr>
            <p:cNvPr id="14" name="Picture 13">
              <a:extLst>
                <a:ext uri="{FF2B5EF4-FFF2-40B4-BE49-F238E27FC236}">
                  <a16:creationId xmlns:a16="http://schemas.microsoft.com/office/drawing/2014/main" id="{DA068B78-24B1-85D1-DAC6-B39E40BCA453}"/>
                </a:ext>
              </a:extLst>
            </p:cNvPr>
            <p:cNvPicPr>
              <a:picLocks noChangeAspect="1"/>
            </p:cNvPicPr>
            <p:nvPr userDrawn="1"/>
          </p:nvPicPr>
          <p:blipFill rotWithShape="1">
            <a:blip r:embed="rId10"/>
            <a:srcRect l="6056" r="1921"/>
            <a:stretch/>
          </p:blipFill>
          <p:spPr>
            <a:xfrm>
              <a:off x="11195017" y="5697265"/>
              <a:ext cx="1056124" cy="615711"/>
            </a:xfrm>
            <a:prstGeom prst="rect">
              <a:avLst/>
            </a:prstGeom>
          </p:spPr>
        </p:pic>
        <p:pic>
          <p:nvPicPr>
            <p:cNvPr id="15" name="Picture 14">
              <a:extLst>
                <a:ext uri="{FF2B5EF4-FFF2-40B4-BE49-F238E27FC236}">
                  <a16:creationId xmlns:a16="http://schemas.microsoft.com/office/drawing/2014/main" id="{D75C147D-0BE0-ACF0-5478-B1FDEA217FFC}"/>
                </a:ext>
              </a:extLst>
            </p:cNvPr>
            <p:cNvPicPr>
              <a:picLocks noChangeAspect="1"/>
            </p:cNvPicPr>
            <p:nvPr userDrawn="1"/>
          </p:nvPicPr>
          <p:blipFill>
            <a:blip r:embed="rId11"/>
            <a:stretch>
              <a:fillRect/>
            </a:stretch>
          </p:blipFill>
          <p:spPr>
            <a:xfrm>
              <a:off x="8558863" y="5689116"/>
              <a:ext cx="787848" cy="626151"/>
            </a:xfrm>
            <a:prstGeom prst="rect">
              <a:avLst/>
            </a:prstGeom>
          </p:spPr>
        </p:pic>
        <p:pic>
          <p:nvPicPr>
            <p:cNvPr id="16" name="Picture 15">
              <a:extLst>
                <a:ext uri="{FF2B5EF4-FFF2-40B4-BE49-F238E27FC236}">
                  <a16:creationId xmlns:a16="http://schemas.microsoft.com/office/drawing/2014/main" id="{C108D584-E459-881D-556A-6A507DE0F2A4}"/>
                </a:ext>
              </a:extLst>
            </p:cNvPr>
            <p:cNvPicPr>
              <a:picLocks noChangeAspect="1"/>
            </p:cNvPicPr>
            <p:nvPr userDrawn="1"/>
          </p:nvPicPr>
          <p:blipFill rotWithShape="1">
            <a:blip r:embed="rId12"/>
            <a:srcRect l="2097" t="18983" r="11573"/>
            <a:stretch/>
          </p:blipFill>
          <p:spPr>
            <a:xfrm>
              <a:off x="9394189" y="5695285"/>
              <a:ext cx="1763173" cy="626325"/>
            </a:xfrm>
            <a:prstGeom prst="rect">
              <a:avLst/>
            </a:prstGeom>
          </p:spPr>
        </p:pic>
      </p:grpSp>
      <p:grpSp>
        <p:nvGrpSpPr>
          <p:cNvPr id="23" name="Group 22">
            <a:extLst>
              <a:ext uri="{FF2B5EF4-FFF2-40B4-BE49-F238E27FC236}">
                <a16:creationId xmlns:a16="http://schemas.microsoft.com/office/drawing/2014/main" id="{056BAA8F-10A2-93C2-4A24-7D3A649BF1EA}"/>
              </a:ext>
            </a:extLst>
          </p:cNvPr>
          <p:cNvGrpSpPr/>
          <p:nvPr/>
        </p:nvGrpSpPr>
        <p:grpSpPr>
          <a:xfrm>
            <a:off x="5251887" y="6384297"/>
            <a:ext cx="6340499" cy="410194"/>
            <a:chOff x="5372054" y="6447253"/>
            <a:chExt cx="6340499" cy="410194"/>
          </a:xfrm>
        </p:grpSpPr>
        <p:pic>
          <p:nvPicPr>
            <p:cNvPr id="24" name="Picture 23">
              <a:extLst>
                <a:ext uri="{FF2B5EF4-FFF2-40B4-BE49-F238E27FC236}">
                  <a16:creationId xmlns:a16="http://schemas.microsoft.com/office/drawing/2014/main" id="{12037CAB-E840-629C-335E-17335C01ADFC}"/>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23891" b="22751"/>
            <a:stretch/>
          </p:blipFill>
          <p:spPr>
            <a:xfrm>
              <a:off x="5372054" y="6447253"/>
              <a:ext cx="853207" cy="410194"/>
            </a:xfrm>
            <a:prstGeom prst="rect">
              <a:avLst/>
            </a:prstGeom>
          </p:spPr>
        </p:pic>
        <p:grpSp>
          <p:nvGrpSpPr>
            <p:cNvPr id="25" name="Group 24">
              <a:extLst>
                <a:ext uri="{FF2B5EF4-FFF2-40B4-BE49-F238E27FC236}">
                  <a16:creationId xmlns:a16="http://schemas.microsoft.com/office/drawing/2014/main" id="{74C35604-58D4-F687-9B7C-8C6692AC994A}"/>
                </a:ext>
              </a:extLst>
            </p:cNvPr>
            <p:cNvGrpSpPr/>
            <p:nvPr userDrawn="1"/>
          </p:nvGrpSpPr>
          <p:grpSpPr>
            <a:xfrm>
              <a:off x="6247473" y="6509600"/>
              <a:ext cx="5465080" cy="329616"/>
              <a:chOff x="6247473" y="6509600"/>
              <a:chExt cx="5465080" cy="329616"/>
            </a:xfrm>
          </p:grpSpPr>
          <p:pic>
            <p:nvPicPr>
              <p:cNvPr id="26" name="Picture 25">
                <a:extLst>
                  <a:ext uri="{FF2B5EF4-FFF2-40B4-BE49-F238E27FC236}">
                    <a16:creationId xmlns:a16="http://schemas.microsoft.com/office/drawing/2014/main" id="{5A47BC85-F58C-7548-C61D-E57A697D32E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247473" y="6515552"/>
                <a:ext cx="549728" cy="318144"/>
              </a:xfrm>
              <a:prstGeom prst="rect">
                <a:avLst/>
              </a:prstGeom>
            </p:spPr>
          </p:pic>
          <p:pic>
            <p:nvPicPr>
              <p:cNvPr id="27" name="Picture 26">
                <a:extLst>
                  <a:ext uri="{FF2B5EF4-FFF2-40B4-BE49-F238E27FC236}">
                    <a16:creationId xmlns:a16="http://schemas.microsoft.com/office/drawing/2014/main" id="{19950350-478D-5AAB-8F52-C3E982B2875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817378" y="6527978"/>
                <a:ext cx="769843" cy="291424"/>
              </a:xfrm>
              <a:prstGeom prst="rect">
                <a:avLst/>
              </a:prstGeom>
            </p:spPr>
          </p:pic>
          <p:pic>
            <p:nvPicPr>
              <p:cNvPr id="28" name="Picture 27">
                <a:extLst>
                  <a:ext uri="{FF2B5EF4-FFF2-40B4-BE49-F238E27FC236}">
                    <a16:creationId xmlns:a16="http://schemas.microsoft.com/office/drawing/2014/main" id="{B546769D-11D8-FAF1-D450-112AA388C647}"/>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542062" y="6515552"/>
                <a:ext cx="1221017" cy="313488"/>
              </a:xfrm>
              <a:prstGeom prst="rect">
                <a:avLst/>
              </a:prstGeom>
            </p:spPr>
          </p:pic>
          <p:pic>
            <p:nvPicPr>
              <p:cNvPr id="29" name="Picture 28">
                <a:extLst>
                  <a:ext uri="{FF2B5EF4-FFF2-40B4-BE49-F238E27FC236}">
                    <a16:creationId xmlns:a16="http://schemas.microsoft.com/office/drawing/2014/main" id="{EF1029FE-F4AB-BC87-47CA-87B10B067627}"/>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t="29105"/>
              <a:stretch/>
            </p:blipFill>
            <p:spPr>
              <a:xfrm>
                <a:off x="10575160" y="6509600"/>
                <a:ext cx="475088" cy="324096"/>
              </a:xfrm>
              <a:prstGeom prst="rect">
                <a:avLst/>
              </a:prstGeom>
            </p:spPr>
          </p:pic>
          <p:pic>
            <p:nvPicPr>
              <p:cNvPr id="30" name="Picture 29">
                <a:extLst>
                  <a:ext uri="{FF2B5EF4-FFF2-40B4-BE49-F238E27FC236}">
                    <a16:creationId xmlns:a16="http://schemas.microsoft.com/office/drawing/2014/main" id="{2491B26C-9E02-995C-7701-724165398E08}"/>
                  </a:ext>
                </a:extLst>
              </p:cNvPr>
              <p:cNvPicPr>
                <a:picLocks noChangeAspect="1"/>
              </p:cNvPicPr>
              <p:nvPr userDrawn="1"/>
            </p:nvPicPr>
            <p:blipFill>
              <a:blip r:embed="rId18"/>
              <a:stretch>
                <a:fillRect/>
              </a:stretch>
            </p:blipFill>
            <p:spPr>
              <a:xfrm>
                <a:off x="11077093" y="6509600"/>
                <a:ext cx="635460" cy="324096"/>
              </a:xfrm>
              <a:prstGeom prst="rect">
                <a:avLst/>
              </a:prstGeom>
            </p:spPr>
          </p:pic>
          <p:pic>
            <p:nvPicPr>
              <p:cNvPr id="31" name="Picture 30">
                <a:extLst>
                  <a:ext uri="{FF2B5EF4-FFF2-40B4-BE49-F238E27FC236}">
                    <a16:creationId xmlns:a16="http://schemas.microsoft.com/office/drawing/2014/main" id="{F11FB771-10D6-FBF5-91D5-69AA179C204E}"/>
                  </a:ext>
                </a:extLst>
              </p:cNvPr>
              <p:cNvPicPr>
                <a:picLocks noChangeAspect="1"/>
              </p:cNvPicPr>
              <p:nvPr userDrawn="1"/>
            </p:nvPicPr>
            <p:blipFill rotWithShape="1">
              <a:blip r:embed="rId19"/>
              <a:srcRect l="13315" t="6588" r="14439" b="18316"/>
              <a:stretch/>
            </p:blipFill>
            <p:spPr>
              <a:xfrm>
                <a:off x="7612047" y="6516713"/>
                <a:ext cx="902215" cy="318145"/>
              </a:xfrm>
              <a:prstGeom prst="rect">
                <a:avLst/>
              </a:prstGeom>
            </p:spPr>
          </p:pic>
          <p:pic>
            <p:nvPicPr>
              <p:cNvPr id="32" name="Picture 31">
                <a:extLst>
                  <a:ext uri="{FF2B5EF4-FFF2-40B4-BE49-F238E27FC236}">
                    <a16:creationId xmlns:a16="http://schemas.microsoft.com/office/drawing/2014/main" id="{BFF3F6D7-24A1-25BE-4BE1-7B1A2E22AD17}"/>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794834" y="6515120"/>
                <a:ext cx="753481" cy="324096"/>
              </a:xfrm>
              <a:prstGeom prst="rect">
                <a:avLst/>
              </a:prstGeom>
            </p:spPr>
          </p:pic>
        </p:grpSp>
      </p:grpSp>
      <p:sp>
        <p:nvSpPr>
          <p:cNvPr id="37" name="TextBox 36">
            <a:extLst>
              <a:ext uri="{FF2B5EF4-FFF2-40B4-BE49-F238E27FC236}">
                <a16:creationId xmlns:a16="http://schemas.microsoft.com/office/drawing/2014/main" id="{BE8F59D1-CE44-43B6-1E21-E4F68961CAD1}"/>
              </a:ext>
            </a:extLst>
          </p:cNvPr>
          <p:cNvSpPr txBox="1"/>
          <p:nvPr/>
        </p:nvSpPr>
        <p:spPr>
          <a:xfrm>
            <a:off x="26078" y="5403808"/>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38" name="Picture 4">
            <a:extLst>
              <a:ext uri="{FF2B5EF4-FFF2-40B4-BE49-F238E27FC236}">
                <a16:creationId xmlns:a16="http://schemas.microsoft.com/office/drawing/2014/main" id="{C415F840-970A-AFD6-9641-CCA441C607E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2421" y="6019127"/>
            <a:ext cx="1430150" cy="8640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8559E6D0-C037-CD34-9DF2-1AE7E1F9AA7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28890" y="5990507"/>
            <a:ext cx="1534690" cy="8280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8F289435-30F5-24F3-B467-B5615B6CA8B3}"/>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b="47787"/>
          <a:stretch/>
        </p:blipFill>
        <p:spPr bwMode="auto">
          <a:xfrm>
            <a:off x="1535946" y="5918314"/>
            <a:ext cx="1607976" cy="896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0">
            <a:extLst>
              <a:ext uri="{FF2B5EF4-FFF2-40B4-BE49-F238E27FC236}">
                <a16:creationId xmlns:a16="http://schemas.microsoft.com/office/drawing/2014/main" id="{74156024-D228-F676-ECAA-689D51EB05E8}"/>
              </a:ext>
            </a:extLst>
          </p:cNvPr>
          <p:cNvSpPr txBox="1"/>
          <p:nvPr/>
        </p:nvSpPr>
        <p:spPr>
          <a:xfrm>
            <a:off x="0" y="2732244"/>
            <a:ext cx="12210662" cy="729943"/>
          </a:xfrm>
          <a:prstGeom prst="rect">
            <a:avLst/>
          </a:prstGeom>
        </p:spPr>
        <p:txBody>
          <a:bodyPr wrap="square" lIns="0" tIns="0" rIns="0" bIns="0" rtlCol="0" anchor="t">
            <a:spAutoFit/>
          </a:bodyPr>
          <a:lstStyle/>
          <a:p>
            <a:pPr algn="ctr">
              <a:lnSpc>
                <a:spcPts val="5900"/>
              </a:lnSpc>
            </a:pPr>
            <a:r>
              <a:rPr lang="en-US" sz="48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Question and Answer?</a:t>
            </a:r>
          </a:p>
        </p:txBody>
      </p:sp>
    </p:spTree>
    <p:extLst>
      <p:ext uri="{BB962C8B-B14F-4D97-AF65-F5344CB8AC3E}">
        <p14:creationId xmlns:p14="http://schemas.microsoft.com/office/powerpoint/2010/main" val="108403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F330F-E33B-4ECD-8341-8BB454EB7ED9}"/>
            </a:ext>
          </a:extLst>
        </p:cNvPr>
        <p:cNvGrpSpPr/>
        <p:nvPr/>
      </p:nvGrpSpPr>
      <p:grpSpPr>
        <a:xfrm>
          <a:off x="0" y="0"/>
          <a:ext cx="0" cy="0"/>
          <a:chOff x="0" y="0"/>
          <a:chExt cx="0" cy="0"/>
        </a:xfrm>
      </p:grpSpPr>
      <p:pic>
        <p:nvPicPr>
          <p:cNvPr id="41" name="Picture 40">
            <a:extLst>
              <a:ext uri="{FF2B5EF4-FFF2-40B4-BE49-F238E27FC236}">
                <a16:creationId xmlns:a16="http://schemas.microsoft.com/office/drawing/2014/main" id="{C353C111-32D9-CDA0-6898-6FE42FADFC0E}"/>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13954" y="5014915"/>
            <a:ext cx="12238096" cy="1852385"/>
          </a:xfrm>
          <a:prstGeom prst="rect">
            <a:avLst/>
          </a:prstGeom>
        </p:spPr>
      </p:pic>
      <p:pic>
        <p:nvPicPr>
          <p:cNvPr id="5" name="Picture 4">
            <a:extLst>
              <a:ext uri="{FF2B5EF4-FFF2-40B4-BE49-F238E27FC236}">
                <a16:creationId xmlns:a16="http://schemas.microsoft.com/office/drawing/2014/main" id="{A0C35AB2-850D-B092-4538-33AF07D0172D}"/>
              </a:ext>
            </a:extLst>
          </p:cNvPr>
          <p:cNvPicPr>
            <a:picLocks noChangeAspect="1"/>
          </p:cNvPicPr>
          <p:nvPr/>
        </p:nvPicPr>
        <p:blipFill rotWithShape="1">
          <a:blip r:embed="rId3">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8" name="Star: 5 Points 17">
            <a:extLst>
              <a:ext uri="{FF2B5EF4-FFF2-40B4-BE49-F238E27FC236}">
                <a16:creationId xmlns:a16="http://schemas.microsoft.com/office/drawing/2014/main" id="{426D6219-F189-71F1-099B-2746481A8C47}"/>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EDDFA588-8924-2A54-A343-331E88581D78}"/>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93B67B99-DE8F-C128-3298-6F4D564AFFF3}"/>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737E14EC-2379-040E-DCE4-0469007CED51}"/>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E668FE26-3BAC-62EA-7837-B23F73B0199F}"/>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CF7AB04A-3CB5-ECDE-D612-67C631EF137E}"/>
              </a:ext>
            </a:extLst>
          </p:cNvPr>
          <p:cNvGrpSpPr/>
          <p:nvPr/>
        </p:nvGrpSpPr>
        <p:grpSpPr>
          <a:xfrm>
            <a:off x="5709015" y="127559"/>
            <a:ext cx="773970" cy="1112937"/>
            <a:chOff x="5523555" y="0"/>
            <a:chExt cx="773970" cy="1112937"/>
          </a:xfrm>
        </p:grpSpPr>
        <p:pic>
          <p:nvPicPr>
            <p:cNvPr id="4" name="Picture 3">
              <a:extLst>
                <a:ext uri="{FF2B5EF4-FFF2-40B4-BE49-F238E27FC236}">
                  <a16:creationId xmlns:a16="http://schemas.microsoft.com/office/drawing/2014/main" id="{34828B31-1FD2-2FC6-BA7E-DA55242E29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21A1D15F-B043-A032-5555-7B67C7320D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sp>
        <p:nvSpPr>
          <p:cNvPr id="8" name="TextBox 7">
            <a:extLst>
              <a:ext uri="{FF2B5EF4-FFF2-40B4-BE49-F238E27FC236}">
                <a16:creationId xmlns:a16="http://schemas.microsoft.com/office/drawing/2014/main" id="{8142793C-93CE-95F1-2EC5-C9C81F1FE821}"/>
              </a:ext>
            </a:extLst>
          </p:cNvPr>
          <p:cNvSpPr txBox="1"/>
          <p:nvPr/>
        </p:nvSpPr>
        <p:spPr>
          <a:xfrm>
            <a:off x="4655889" y="5444347"/>
            <a:ext cx="6308520" cy="369332"/>
          </a:xfrm>
          <a:prstGeom prst="rect">
            <a:avLst/>
          </a:prstGeom>
          <a:noFill/>
        </p:spPr>
        <p:txBody>
          <a:bodyPr wrap="square">
            <a:spAutoFit/>
          </a:bodyPr>
          <a:lstStyle/>
          <a:p>
            <a:pPr algn="ctr"/>
            <a:r>
              <a:rPr lang="en-US" sz="1800" b="1" dirty="0">
                <a:ln w="3175">
                  <a:noFill/>
                </a:ln>
                <a:solidFill>
                  <a:schemeClr val="tx1"/>
                </a:solidFill>
                <a:effectLst/>
                <a:latin typeface="Courier New" panose="02070309020205020404" pitchFamily="49" charset="0"/>
                <a:cs typeface="Courier New" panose="02070309020205020404" pitchFamily="49" charset="0"/>
              </a:rPr>
              <a:t>Technical Seminar Partners:  </a:t>
            </a:r>
            <a:endParaRPr lang="en-PH" sz="1800" dirty="0">
              <a:solidFill>
                <a:schemeClr val="tx1"/>
              </a:solidFill>
            </a:endParaRPr>
          </a:p>
        </p:txBody>
      </p:sp>
      <p:grpSp>
        <p:nvGrpSpPr>
          <p:cNvPr id="9" name="Group 8">
            <a:extLst>
              <a:ext uri="{FF2B5EF4-FFF2-40B4-BE49-F238E27FC236}">
                <a16:creationId xmlns:a16="http://schemas.microsoft.com/office/drawing/2014/main" id="{70AAE864-D8E7-99AA-1DAC-1D01590CCB0D}"/>
              </a:ext>
            </a:extLst>
          </p:cNvPr>
          <p:cNvGrpSpPr/>
          <p:nvPr/>
        </p:nvGrpSpPr>
        <p:grpSpPr>
          <a:xfrm>
            <a:off x="4801545" y="5776893"/>
            <a:ext cx="7297994" cy="574622"/>
            <a:chOff x="4652968" y="5647034"/>
            <a:chExt cx="7598173" cy="674576"/>
          </a:xfrm>
        </p:grpSpPr>
        <p:pic>
          <p:nvPicPr>
            <p:cNvPr id="10" name="Picture 9">
              <a:extLst>
                <a:ext uri="{FF2B5EF4-FFF2-40B4-BE49-F238E27FC236}">
                  <a16:creationId xmlns:a16="http://schemas.microsoft.com/office/drawing/2014/main" id="{02D90CFD-B0E4-9749-183D-4B22E76747C8}"/>
                </a:ext>
              </a:extLst>
            </p:cNvPr>
            <p:cNvPicPr>
              <a:picLocks noChangeAspect="1"/>
            </p:cNvPicPr>
            <p:nvPr userDrawn="1"/>
          </p:nvPicPr>
          <p:blipFill>
            <a:blip r:embed="rId6"/>
            <a:stretch>
              <a:fillRect/>
            </a:stretch>
          </p:blipFill>
          <p:spPr>
            <a:xfrm>
              <a:off x="4652968" y="5647034"/>
              <a:ext cx="937731" cy="625558"/>
            </a:xfrm>
            <a:prstGeom prst="rect">
              <a:avLst/>
            </a:prstGeom>
          </p:spPr>
        </p:pic>
        <p:pic>
          <p:nvPicPr>
            <p:cNvPr id="11" name="Picture 10">
              <a:extLst>
                <a:ext uri="{FF2B5EF4-FFF2-40B4-BE49-F238E27FC236}">
                  <a16:creationId xmlns:a16="http://schemas.microsoft.com/office/drawing/2014/main" id="{FC5F585A-3F73-2917-1448-B19D3ED570AF}"/>
                </a:ext>
              </a:extLst>
            </p:cNvPr>
            <p:cNvPicPr>
              <a:picLocks noChangeAspect="1"/>
            </p:cNvPicPr>
            <p:nvPr userDrawn="1"/>
          </p:nvPicPr>
          <p:blipFill rotWithShape="1">
            <a:blip r:embed="rId7"/>
            <a:srcRect l="14040" r="12724"/>
            <a:stretch/>
          </p:blipFill>
          <p:spPr>
            <a:xfrm>
              <a:off x="5628354" y="5652565"/>
              <a:ext cx="1128081" cy="623393"/>
            </a:xfrm>
            <a:prstGeom prst="rect">
              <a:avLst/>
            </a:prstGeom>
          </p:spPr>
        </p:pic>
        <p:pic>
          <p:nvPicPr>
            <p:cNvPr id="12" name="Picture 11">
              <a:extLst>
                <a:ext uri="{FF2B5EF4-FFF2-40B4-BE49-F238E27FC236}">
                  <a16:creationId xmlns:a16="http://schemas.microsoft.com/office/drawing/2014/main" id="{B7D11B25-60BB-7697-369F-2DCAE47C80B0}"/>
                </a:ext>
              </a:extLst>
            </p:cNvPr>
            <p:cNvPicPr>
              <a:picLocks noChangeAspect="1"/>
            </p:cNvPicPr>
            <p:nvPr userDrawn="1"/>
          </p:nvPicPr>
          <p:blipFill rotWithShape="1">
            <a:blip r:embed="rId8"/>
            <a:srcRect l="7819" t="12713" r="6716" b="9282"/>
            <a:stretch/>
          </p:blipFill>
          <p:spPr>
            <a:xfrm>
              <a:off x="6800114" y="5674453"/>
              <a:ext cx="944370" cy="625558"/>
            </a:xfrm>
            <a:prstGeom prst="rect">
              <a:avLst/>
            </a:prstGeom>
          </p:spPr>
        </p:pic>
        <p:pic>
          <p:nvPicPr>
            <p:cNvPr id="13" name="Picture 12">
              <a:extLst>
                <a:ext uri="{FF2B5EF4-FFF2-40B4-BE49-F238E27FC236}">
                  <a16:creationId xmlns:a16="http://schemas.microsoft.com/office/drawing/2014/main" id="{145DA5CC-63EA-312E-8517-5F8CC1496380}"/>
                </a:ext>
              </a:extLst>
            </p:cNvPr>
            <p:cNvPicPr>
              <a:picLocks noChangeAspect="1"/>
            </p:cNvPicPr>
            <p:nvPr userDrawn="1"/>
          </p:nvPicPr>
          <p:blipFill rotWithShape="1">
            <a:blip r:embed="rId9"/>
            <a:srcRect l="9503" r="13821"/>
            <a:stretch/>
          </p:blipFill>
          <p:spPr>
            <a:xfrm>
              <a:off x="7791344" y="5677256"/>
              <a:ext cx="724111" cy="625559"/>
            </a:xfrm>
            <a:prstGeom prst="rect">
              <a:avLst/>
            </a:prstGeom>
          </p:spPr>
        </p:pic>
        <p:pic>
          <p:nvPicPr>
            <p:cNvPr id="14" name="Picture 13">
              <a:extLst>
                <a:ext uri="{FF2B5EF4-FFF2-40B4-BE49-F238E27FC236}">
                  <a16:creationId xmlns:a16="http://schemas.microsoft.com/office/drawing/2014/main" id="{6E5921CF-3FC2-A9B6-2010-B37BD5F8AEA6}"/>
                </a:ext>
              </a:extLst>
            </p:cNvPr>
            <p:cNvPicPr>
              <a:picLocks noChangeAspect="1"/>
            </p:cNvPicPr>
            <p:nvPr userDrawn="1"/>
          </p:nvPicPr>
          <p:blipFill rotWithShape="1">
            <a:blip r:embed="rId10"/>
            <a:srcRect l="6056" r="1921"/>
            <a:stretch/>
          </p:blipFill>
          <p:spPr>
            <a:xfrm>
              <a:off x="11195017" y="5697265"/>
              <a:ext cx="1056124" cy="615711"/>
            </a:xfrm>
            <a:prstGeom prst="rect">
              <a:avLst/>
            </a:prstGeom>
          </p:spPr>
        </p:pic>
        <p:pic>
          <p:nvPicPr>
            <p:cNvPr id="15" name="Picture 14">
              <a:extLst>
                <a:ext uri="{FF2B5EF4-FFF2-40B4-BE49-F238E27FC236}">
                  <a16:creationId xmlns:a16="http://schemas.microsoft.com/office/drawing/2014/main" id="{EEE4DA09-6B44-870E-CA6B-A3B09CC54A3F}"/>
                </a:ext>
              </a:extLst>
            </p:cNvPr>
            <p:cNvPicPr>
              <a:picLocks noChangeAspect="1"/>
            </p:cNvPicPr>
            <p:nvPr userDrawn="1"/>
          </p:nvPicPr>
          <p:blipFill>
            <a:blip r:embed="rId11"/>
            <a:stretch>
              <a:fillRect/>
            </a:stretch>
          </p:blipFill>
          <p:spPr>
            <a:xfrm>
              <a:off x="8558863" y="5689116"/>
              <a:ext cx="787848" cy="626151"/>
            </a:xfrm>
            <a:prstGeom prst="rect">
              <a:avLst/>
            </a:prstGeom>
          </p:spPr>
        </p:pic>
        <p:pic>
          <p:nvPicPr>
            <p:cNvPr id="16" name="Picture 15">
              <a:extLst>
                <a:ext uri="{FF2B5EF4-FFF2-40B4-BE49-F238E27FC236}">
                  <a16:creationId xmlns:a16="http://schemas.microsoft.com/office/drawing/2014/main" id="{E850611D-13CB-C2E8-006F-AA56AFCAB3B3}"/>
                </a:ext>
              </a:extLst>
            </p:cNvPr>
            <p:cNvPicPr>
              <a:picLocks noChangeAspect="1"/>
            </p:cNvPicPr>
            <p:nvPr userDrawn="1"/>
          </p:nvPicPr>
          <p:blipFill rotWithShape="1">
            <a:blip r:embed="rId12"/>
            <a:srcRect l="2097" t="18983" r="11573"/>
            <a:stretch/>
          </p:blipFill>
          <p:spPr>
            <a:xfrm>
              <a:off x="9394189" y="5695285"/>
              <a:ext cx="1763173" cy="626325"/>
            </a:xfrm>
            <a:prstGeom prst="rect">
              <a:avLst/>
            </a:prstGeom>
          </p:spPr>
        </p:pic>
      </p:grpSp>
      <p:grpSp>
        <p:nvGrpSpPr>
          <p:cNvPr id="23" name="Group 22">
            <a:extLst>
              <a:ext uri="{FF2B5EF4-FFF2-40B4-BE49-F238E27FC236}">
                <a16:creationId xmlns:a16="http://schemas.microsoft.com/office/drawing/2014/main" id="{5A72C06C-DED6-C4A1-A88B-6CA157625D78}"/>
              </a:ext>
            </a:extLst>
          </p:cNvPr>
          <p:cNvGrpSpPr/>
          <p:nvPr/>
        </p:nvGrpSpPr>
        <p:grpSpPr>
          <a:xfrm>
            <a:off x="5251887" y="6384297"/>
            <a:ext cx="6340499" cy="410194"/>
            <a:chOff x="5372054" y="6447253"/>
            <a:chExt cx="6340499" cy="410194"/>
          </a:xfrm>
        </p:grpSpPr>
        <p:pic>
          <p:nvPicPr>
            <p:cNvPr id="24" name="Picture 23">
              <a:extLst>
                <a:ext uri="{FF2B5EF4-FFF2-40B4-BE49-F238E27FC236}">
                  <a16:creationId xmlns:a16="http://schemas.microsoft.com/office/drawing/2014/main" id="{50808B97-744E-BA99-D8F2-AE4BF46B4B13}"/>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t="23891" b="22751"/>
            <a:stretch/>
          </p:blipFill>
          <p:spPr>
            <a:xfrm>
              <a:off x="5372054" y="6447253"/>
              <a:ext cx="853207" cy="410194"/>
            </a:xfrm>
            <a:prstGeom prst="rect">
              <a:avLst/>
            </a:prstGeom>
          </p:spPr>
        </p:pic>
        <p:grpSp>
          <p:nvGrpSpPr>
            <p:cNvPr id="25" name="Group 24">
              <a:extLst>
                <a:ext uri="{FF2B5EF4-FFF2-40B4-BE49-F238E27FC236}">
                  <a16:creationId xmlns:a16="http://schemas.microsoft.com/office/drawing/2014/main" id="{B8FB443D-4B6D-0A8C-B6F4-588C931E131B}"/>
                </a:ext>
              </a:extLst>
            </p:cNvPr>
            <p:cNvGrpSpPr/>
            <p:nvPr userDrawn="1"/>
          </p:nvGrpSpPr>
          <p:grpSpPr>
            <a:xfrm>
              <a:off x="6247473" y="6509600"/>
              <a:ext cx="5465080" cy="329616"/>
              <a:chOff x="6247473" y="6509600"/>
              <a:chExt cx="5465080" cy="329616"/>
            </a:xfrm>
          </p:grpSpPr>
          <p:pic>
            <p:nvPicPr>
              <p:cNvPr id="26" name="Picture 25">
                <a:extLst>
                  <a:ext uri="{FF2B5EF4-FFF2-40B4-BE49-F238E27FC236}">
                    <a16:creationId xmlns:a16="http://schemas.microsoft.com/office/drawing/2014/main" id="{468DCA92-7EAF-2559-281E-5FECE8259D4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247473" y="6515552"/>
                <a:ext cx="549728" cy="318144"/>
              </a:xfrm>
              <a:prstGeom prst="rect">
                <a:avLst/>
              </a:prstGeom>
            </p:spPr>
          </p:pic>
          <p:pic>
            <p:nvPicPr>
              <p:cNvPr id="27" name="Picture 26">
                <a:extLst>
                  <a:ext uri="{FF2B5EF4-FFF2-40B4-BE49-F238E27FC236}">
                    <a16:creationId xmlns:a16="http://schemas.microsoft.com/office/drawing/2014/main" id="{9C707FAB-7747-87FD-AE34-515EA89A9166}"/>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817378" y="6527978"/>
                <a:ext cx="769843" cy="291424"/>
              </a:xfrm>
              <a:prstGeom prst="rect">
                <a:avLst/>
              </a:prstGeom>
            </p:spPr>
          </p:pic>
          <p:pic>
            <p:nvPicPr>
              <p:cNvPr id="28" name="Picture 27">
                <a:extLst>
                  <a:ext uri="{FF2B5EF4-FFF2-40B4-BE49-F238E27FC236}">
                    <a16:creationId xmlns:a16="http://schemas.microsoft.com/office/drawing/2014/main" id="{3F716845-1302-7F2F-D04A-9FAF8C8A3019}"/>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542062" y="6515552"/>
                <a:ext cx="1221017" cy="313488"/>
              </a:xfrm>
              <a:prstGeom prst="rect">
                <a:avLst/>
              </a:prstGeom>
            </p:spPr>
          </p:pic>
          <p:pic>
            <p:nvPicPr>
              <p:cNvPr id="29" name="Picture 28">
                <a:extLst>
                  <a:ext uri="{FF2B5EF4-FFF2-40B4-BE49-F238E27FC236}">
                    <a16:creationId xmlns:a16="http://schemas.microsoft.com/office/drawing/2014/main" id="{F17E7741-AADD-0C4E-8619-017F8CDF1488}"/>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t="29105"/>
              <a:stretch/>
            </p:blipFill>
            <p:spPr>
              <a:xfrm>
                <a:off x="10575160" y="6509600"/>
                <a:ext cx="475088" cy="324096"/>
              </a:xfrm>
              <a:prstGeom prst="rect">
                <a:avLst/>
              </a:prstGeom>
            </p:spPr>
          </p:pic>
          <p:pic>
            <p:nvPicPr>
              <p:cNvPr id="30" name="Picture 29">
                <a:extLst>
                  <a:ext uri="{FF2B5EF4-FFF2-40B4-BE49-F238E27FC236}">
                    <a16:creationId xmlns:a16="http://schemas.microsoft.com/office/drawing/2014/main" id="{D0F5D344-EF74-F44A-1C00-A3D3DF3CE3B3}"/>
                  </a:ext>
                </a:extLst>
              </p:cNvPr>
              <p:cNvPicPr>
                <a:picLocks noChangeAspect="1"/>
              </p:cNvPicPr>
              <p:nvPr userDrawn="1"/>
            </p:nvPicPr>
            <p:blipFill>
              <a:blip r:embed="rId18"/>
              <a:stretch>
                <a:fillRect/>
              </a:stretch>
            </p:blipFill>
            <p:spPr>
              <a:xfrm>
                <a:off x="11077093" y="6509600"/>
                <a:ext cx="635460" cy="324096"/>
              </a:xfrm>
              <a:prstGeom prst="rect">
                <a:avLst/>
              </a:prstGeom>
            </p:spPr>
          </p:pic>
          <p:pic>
            <p:nvPicPr>
              <p:cNvPr id="31" name="Picture 30">
                <a:extLst>
                  <a:ext uri="{FF2B5EF4-FFF2-40B4-BE49-F238E27FC236}">
                    <a16:creationId xmlns:a16="http://schemas.microsoft.com/office/drawing/2014/main" id="{A88BAFDD-6F5D-D60E-A4D2-713CC96EC83D}"/>
                  </a:ext>
                </a:extLst>
              </p:cNvPr>
              <p:cNvPicPr>
                <a:picLocks noChangeAspect="1"/>
              </p:cNvPicPr>
              <p:nvPr userDrawn="1"/>
            </p:nvPicPr>
            <p:blipFill rotWithShape="1">
              <a:blip r:embed="rId19"/>
              <a:srcRect l="13315" t="6588" r="14439" b="18316"/>
              <a:stretch/>
            </p:blipFill>
            <p:spPr>
              <a:xfrm>
                <a:off x="7612047" y="6516713"/>
                <a:ext cx="902215" cy="318145"/>
              </a:xfrm>
              <a:prstGeom prst="rect">
                <a:avLst/>
              </a:prstGeom>
            </p:spPr>
          </p:pic>
          <p:pic>
            <p:nvPicPr>
              <p:cNvPr id="32" name="Picture 31">
                <a:extLst>
                  <a:ext uri="{FF2B5EF4-FFF2-40B4-BE49-F238E27FC236}">
                    <a16:creationId xmlns:a16="http://schemas.microsoft.com/office/drawing/2014/main" id="{2DDDBC89-0068-1801-FC6D-2A41DAB0FAE4}"/>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794834" y="6515120"/>
                <a:ext cx="753481" cy="324096"/>
              </a:xfrm>
              <a:prstGeom prst="rect">
                <a:avLst/>
              </a:prstGeom>
            </p:spPr>
          </p:pic>
        </p:grpSp>
      </p:grpSp>
      <p:sp>
        <p:nvSpPr>
          <p:cNvPr id="37" name="TextBox 36">
            <a:extLst>
              <a:ext uri="{FF2B5EF4-FFF2-40B4-BE49-F238E27FC236}">
                <a16:creationId xmlns:a16="http://schemas.microsoft.com/office/drawing/2014/main" id="{2AE9CC00-0794-5E60-FB85-F802597DC596}"/>
              </a:ext>
            </a:extLst>
          </p:cNvPr>
          <p:cNvSpPr txBox="1"/>
          <p:nvPr/>
        </p:nvSpPr>
        <p:spPr>
          <a:xfrm>
            <a:off x="26078" y="5403808"/>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38" name="Picture 4">
            <a:extLst>
              <a:ext uri="{FF2B5EF4-FFF2-40B4-BE49-F238E27FC236}">
                <a16:creationId xmlns:a16="http://schemas.microsoft.com/office/drawing/2014/main" id="{AD41CE7B-E83F-8F4C-A10F-D62EA742E5B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2421" y="6019127"/>
            <a:ext cx="1430150" cy="86404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a:extLst>
              <a:ext uri="{FF2B5EF4-FFF2-40B4-BE49-F238E27FC236}">
                <a16:creationId xmlns:a16="http://schemas.microsoft.com/office/drawing/2014/main" id="{F30506DF-0B57-5835-1F11-EA3614AF454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28890" y="5990507"/>
            <a:ext cx="1534690" cy="82801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958C5E68-133A-F002-A3C7-B4B0218786CC}"/>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b="47787"/>
          <a:stretch/>
        </p:blipFill>
        <p:spPr bwMode="auto">
          <a:xfrm>
            <a:off x="1535946" y="5918314"/>
            <a:ext cx="1607976" cy="896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0">
            <a:extLst>
              <a:ext uri="{FF2B5EF4-FFF2-40B4-BE49-F238E27FC236}">
                <a16:creationId xmlns:a16="http://schemas.microsoft.com/office/drawing/2014/main" id="{0BA52607-213E-426D-E6FF-AA290BBAF9AB}"/>
              </a:ext>
            </a:extLst>
          </p:cNvPr>
          <p:cNvSpPr txBox="1"/>
          <p:nvPr/>
        </p:nvSpPr>
        <p:spPr>
          <a:xfrm>
            <a:off x="0" y="3048896"/>
            <a:ext cx="12210662" cy="760208"/>
          </a:xfrm>
          <a:prstGeom prst="rect">
            <a:avLst/>
          </a:prstGeom>
        </p:spPr>
        <p:txBody>
          <a:bodyPr wrap="square" lIns="0" tIns="0" rIns="0" bIns="0" rtlCol="0" anchor="t">
            <a:spAutoFit/>
          </a:bodyPr>
          <a:lstStyle/>
          <a:p>
            <a:pPr algn="ctr">
              <a:lnSpc>
                <a:spcPts val="5900"/>
              </a:lnSpc>
            </a:pPr>
            <a:r>
              <a:rPr lang="en-US" sz="66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Thank You!</a:t>
            </a:r>
          </a:p>
        </p:txBody>
      </p:sp>
      <p:grpSp>
        <p:nvGrpSpPr>
          <p:cNvPr id="2" name="Group 1">
            <a:extLst>
              <a:ext uri="{FF2B5EF4-FFF2-40B4-BE49-F238E27FC236}">
                <a16:creationId xmlns:a16="http://schemas.microsoft.com/office/drawing/2014/main" id="{497F87C7-27B0-53DE-70E0-D31E4248FCBE}"/>
              </a:ext>
            </a:extLst>
          </p:cNvPr>
          <p:cNvGrpSpPr/>
          <p:nvPr/>
        </p:nvGrpSpPr>
        <p:grpSpPr>
          <a:xfrm>
            <a:off x="10236990" y="3095761"/>
            <a:ext cx="1696297" cy="2062103"/>
            <a:chOff x="10151867" y="3282376"/>
            <a:chExt cx="1696297" cy="2062103"/>
          </a:xfrm>
        </p:grpSpPr>
        <p:pic>
          <p:nvPicPr>
            <p:cNvPr id="17" name="Picture 16" descr="A screenshot of a qr code&#10;&#10;Description automatically generated">
              <a:extLst>
                <a:ext uri="{FF2B5EF4-FFF2-40B4-BE49-F238E27FC236}">
                  <a16:creationId xmlns:a16="http://schemas.microsoft.com/office/drawing/2014/main" id="{4B349091-9CD0-C350-29A5-C4E4B27C49EF}"/>
                </a:ext>
              </a:extLst>
            </p:cNvPr>
            <p:cNvPicPr>
              <a:picLocks noChangeAspect="1"/>
            </p:cNvPicPr>
            <p:nvPr/>
          </p:nvPicPr>
          <p:blipFill rotWithShape="1">
            <a:blip r:embed="rId24">
              <a:extLst>
                <a:ext uri="{28A0092B-C50C-407E-A947-70E740481C1C}">
                  <a14:useLocalDpi xmlns:a14="http://schemas.microsoft.com/office/drawing/2010/main" val="0"/>
                </a:ext>
              </a:extLst>
            </a:blip>
            <a:srcRect l="26464" t="37412" r="26263" b="8590"/>
            <a:stretch/>
          </p:blipFill>
          <p:spPr>
            <a:xfrm>
              <a:off x="10405469" y="3829677"/>
              <a:ext cx="1189094" cy="1185238"/>
            </a:xfrm>
            <a:prstGeom prst="rect">
              <a:avLst/>
            </a:prstGeom>
          </p:spPr>
        </p:pic>
        <p:sp>
          <p:nvSpPr>
            <p:cNvPr id="33" name="TextBox 32">
              <a:extLst>
                <a:ext uri="{FF2B5EF4-FFF2-40B4-BE49-F238E27FC236}">
                  <a16:creationId xmlns:a16="http://schemas.microsoft.com/office/drawing/2014/main" id="{C8F486C7-A356-FD6E-905F-FF9F463F4770}"/>
                </a:ext>
              </a:extLst>
            </p:cNvPr>
            <p:cNvSpPr txBox="1"/>
            <p:nvPr/>
          </p:nvSpPr>
          <p:spPr>
            <a:xfrm>
              <a:off x="10151867" y="3282376"/>
              <a:ext cx="1696297" cy="2062103"/>
            </a:xfrm>
            <a:prstGeom prst="rect">
              <a:avLst/>
            </a:prstGeom>
            <a:noFill/>
          </p:spPr>
          <p:txBody>
            <a:bodyPr wrap="none" rtlCol="0">
              <a:spAutoFit/>
            </a:bodyPr>
            <a:lstStyle/>
            <a:p>
              <a:pPr algn="ctr"/>
              <a:r>
                <a:rPr lang="en-US" sz="1600" dirty="0">
                  <a:latin typeface="Bahnschrift Condensed" panose="020B0502040204020203" pitchFamily="34" charset="0"/>
                </a:rPr>
                <a:t>Follow me on LinkedIn</a:t>
              </a:r>
            </a:p>
            <a:p>
              <a:pPr algn="ctr"/>
              <a:r>
                <a:rPr lang="en-US" sz="1600" dirty="0">
                  <a:latin typeface="Bahnschrift Condensed" panose="020B0502040204020203" pitchFamily="34" charset="0"/>
                </a:rPr>
                <a:t>Scan the code using</a:t>
              </a: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endParaRPr lang="en-US" sz="1600" dirty="0">
                <a:latin typeface="Bahnschrift Condensed" panose="020B0502040204020203" pitchFamily="34" charset="0"/>
              </a:endParaRPr>
            </a:p>
            <a:p>
              <a:pPr algn="ctr"/>
              <a:r>
                <a:rPr lang="en-US" sz="1600" dirty="0">
                  <a:latin typeface="Bahnschrift Condensed" panose="020B0502040204020203" pitchFamily="34" charset="0"/>
                </a:rPr>
                <a:t>LinkedIn Mobile</a:t>
              </a:r>
            </a:p>
          </p:txBody>
        </p:sp>
      </p:grpSp>
    </p:spTree>
    <p:extLst>
      <p:ext uri="{BB962C8B-B14F-4D97-AF65-F5344CB8AC3E}">
        <p14:creationId xmlns:p14="http://schemas.microsoft.com/office/powerpoint/2010/main" val="2782056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D741F4-7676-8CB6-7E32-48DCE8DA0B84}"/>
              </a:ext>
            </a:extLst>
          </p:cNvPr>
          <p:cNvPicPr>
            <a:picLocks noChangeAspect="1"/>
          </p:cNvPicPr>
          <p:nvPr/>
        </p:nvPicPr>
        <p:blipFill rotWithShape="1">
          <a:blip r:embed="rId2">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3">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27667" y="1043940"/>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About the Speaker</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961828" y="1871362"/>
            <a:ext cx="9224630" cy="3889840"/>
          </a:xfrm>
        </p:spPr>
        <p:txBody>
          <a:bodyPr>
            <a:noAutofit/>
          </a:bodyPr>
          <a:lstStyle/>
          <a:p>
            <a:pPr marL="0" lvl="2" indent="0">
              <a:buNone/>
            </a:pPr>
            <a:r>
              <a:rPr lang="en-PH" sz="2800" b="1" dirty="0">
                <a:latin typeface="Tahoma" panose="020B0604030504040204" pitchFamily="34" charset="0"/>
                <a:ea typeface="Tahoma" panose="020B0604030504040204" pitchFamily="34" charset="0"/>
                <a:cs typeface="Tahoma" panose="020B0604030504040204" pitchFamily="34" charset="0"/>
              </a:rPr>
              <a:t>Distant Learning Specializations</a:t>
            </a:r>
          </a:p>
          <a:p>
            <a:pPr marL="228600" lvl="2"/>
            <a:r>
              <a:rPr lang="en-PH" sz="2800" dirty="0" err="1">
                <a:latin typeface="Tahoma" panose="020B0604030504040204" pitchFamily="34" charset="0"/>
                <a:ea typeface="Tahoma" panose="020B0604030504040204" pitchFamily="34" charset="0"/>
                <a:cs typeface="Tahoma" panose="020B0604030504040204" pitchFamily="34" charset="0"/>
              </a:rPr>
              <a:t>MicroMasters</a:t>
            </a:r>
            <a:r>
              <a:rPr lang="en-PH" sz="2800" dirty="0">
                <a:latin typeface="Tahoma" panose="020B0604030504040204" pitchFamily="34" charset="0"/>
                <a:ea typeface="Tahoma" panose="020B0604030504040204" pitchFamily="34" charset="0"/>
                <a:cs typeface="Tahoma" panose="020B0604030504040204" pitchFamily="34" charset="0"/>
              </a:rPr>
              <a:t> Course in Optimization Principles and Algorithms, Swiss Federal Institute of Technology</a:t>
            </a:r>
          </a:p>
          <a:p>
            <a:pPr marL="228600" lvl="2"/>
            <a:r>
              <a:rPr lang="en-PH" sz="2800" dirty="0">
                <a:latin typeface="Tahoma" panose="020B0604030504040204" pitchFamily="34" charset="0"/>
                <a:ea typeface="Tahoma" panose="020B0604030504040204" pitchFamily="34" charset="0"/>
                <a:cs typeface="Tahoma" panose="020B0604030504040204" pitchFamily="34" charset="0"/>
              </a:rPr>
              <a:t>Professional Degree Course in Data Science and Analytics PH125.x, </a:t>
            </a:r>
            <a:r>
              <a:rPr lang="en-PH" sz="2800" dirty="0" err="1">
                <a:latin typeface="Tahoma" panose="020B0604030504040204" pitchFamily="34" charset="0"/>
                <a:ea typeface="Tahoma" panose="020B0604030504040204" pitchFamily="34" charset="0"/>
                <a:cs typeface="Tahoma" panose="020B0604030504040204" pitchFamily="34" charset="0"/>
              </a:rPr>
              <a:t>HarvardX</a:t>
            </a:r>
            <a:endParaRPr lang="en-PH" sz="2800" dirty="0">
              <a:latin typeface="Tahoma" panose="020B0604030504040204" pitchFamily="34" charset="0"/>
              <a:ea typeface="Tahoma" panose="020B0604030504040204" pitchFamily="34" charset="0"/>
              <a:cs typeface="Tahoma" panose="020B0604030504040204" pitchFamily="34" charset="0"/>
            </a:endParaRPr>
          </a:p>
          <a:p>
            <a:pPr marL="228600" lvl="2"/>
            <a:r>
              <a:rPr lang="en-PH" sz="2800" dirty="0">
                <a:latin typeface="Tahoma" panose="020B0604030504040204" pitchFamily="34" charset="0"/>
                <a:ea typeface="Tahoma" panose="020B0604030504040204" pitchFamily="34" charset="0"/>
                <a:cs typeface="Tahoma" panose="020B0604030504040204" pitchFamily="34" charset="0"/>
              </a:rPr>
              <a:t>Data Science and Analytics Specialization, John Hopkins University</a:t>
            </a:r>
          </a:p>
          <a:p>
            <a:pPr marL="228600" lvl="2"/>
            <a:r>
              <a:rPr lang="en-PH" sz="2800" dirty="0">
                <a:latin typeface="Tahoma" panose="020B0604030504040204" pitchFamily="34" charset="0"/>
                <a:ea typeface="Tahoma" panose="020B0604030504040204" pitchFamily="34" charset="0"/>
                <a:cs typeface="Tahoma" panose="020B0604030504040204" pitchFamily="34" charset="0"/>
              </a:rPr>
              <a:t>Sustainable Building Design MIT4.464x, MITx </a:t>
            </a:r>
            <a:endParaRPr lang="en-US" sz="2800" dirty="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a:extLst>
              <a:ext uri="{FF2B5EF4-FFF2-40B4-BE49-F238E27FC236}">
                <a16:creationId xmlns:a16="http://schemas.microsoft.com/office/drawing/2014/main" id="{B5C2CBEB-FCBC-A8CD-95E9-8131584BD232}"/>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514F1C40-B74B-9414-C194-486C7FAF4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B9675413-07E7-2457-E8DE-571904FD1B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sp>
        <p:nvSpPr>
          <p:cNvPr id="7" name="TextBox 6">
            <a:extLst>
              <a:ext uri="{FF2B5EF4-FFF2-40B4-BE49-F238E27FC236}">
                <a16:creationId xmlns:a16="http://schemas.microsoft.com/office/drawing/2014/main" id="{F8A57D96-C238-250A-B68B-60366D67753F}"/>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pic>
        <p:nvPicPr>
          <p:cNvPr id="9" name="Picture 8" descr="A person wearing glasses and a blue shirt&#10;&#10;Description automatically generated with medium confidence">
            <a:extLst>
              <a:ext uri="{FF2B5EF4-FFF2-40B4-BE49-F238E27FC236}">
                <a16:creationId xmlns:a16="http://schemas.microsoft.com/office/drawing/2014/main" id="{B42F4208-F1EF-9B66-6637-B7DA3C4B8FE3}"/>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48775" y="1672027"/>
            <a:ext cx="2491944" cy="3763644"/>
          </a:xfrm>
          <a:prstGeom prst="rect">
            <a:avLst/>
          </a:prstGeom>
        </p:spPr>
      </p:pic>
    </p:spTree>
    <p:extLst>
      <p:ext uri="{BB962C8B-B14F-4D97-AF65-F5344CB8AC3E}">
        <p14:creationId xmlns:p14="http://schemas.microsoft.com/office/powerpoint/2010/main" val="152107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18142" y="910203"/>
            <a:ext cx="12210662" cy="696024"/>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Learning Objectives:</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218142" y="1576000"/>
            <a:ext cx="12192000" cy="3889840"/>
          </a:xfrm>
        </p:spPr>
        <p:txBody>
          <a:bodyPr>
            <a:normAutofit/>
          </a:bodyPr>
          <a:lstStyle/>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learn the theories and principle of duct design</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learn the basics of duct design, computation of external static pressure (ESP), pressure losses.</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learn how to use friction charts for friction loss determination</a:t>
            </a:r>
          </a:p>
          <a:p>
            <a:pPr marL="1371600" lvl="2" indent="-457200">
              <a:buFont typeface="+mj-lt"/>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learn how to use various software to determine friction loss such as spreadsheets, duct sizers, and ASHRAE databases.  </a:t>
            </a:r>
          </a:p>
          <a:p>
            <a:pPr marL="9144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a:extLst>
              <a:ext uri="{FF2B5EF4-FFF2-40B4-BE49-F238E27FC236}">
                <a16:creationId xmlns:a16="http://schemas.microsoft.com/office/drawing/2014/main" id="{E6D1B6F6-8433-52AB-3CA4-7973CA189445}"/>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48FA40F0-1FAB-34CF-043F-570F811D6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C82CCC63-8F99-3E7F-F5F2-2CA0C5989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87638FCF-0F60-1C63-DE46-64781313144A}"/>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DA662103-1C84-B632-AEA2-1929BA295D00}"/>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108040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Introduction to Duct Design</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157942" y="1580829"/>
            <a:ext cx="11802074" cy="3889840"/>
          </a:xfrm>
        </p:spPr>
        <p:txBody>
          <a:bodyPr>
            <a:normAutofit/>
          </a:bodyPr>
          <a:lstStyle/>
          <a:p>
            <a:pPr marL="914400" lvl="2" indent="0">
              <a:buNone/>
            </a:pPr>
            <a:r>
              <a:rPr lang="en-US" sz="3200" dirty="0">
                <a:latin typeface="Tahoma" panose="020B0604030504040204" pitchFamily="34" charset="0"/>
                <a:ea typeface="Tahoma" panose="020B0604030504040204" pitchFamily="34" charset="0"/>
                <a:cs typeface="Tahoma" panose="020B0604030504040204" pitchFamily="34" charset="0"/>
              </a:rPr>
              <a:t>Ducts in air distribution systems are designed to transport volume of air as efficiently and quietly as possible to minimize </a:t>
            </a:r>
            <a:r>
              <a:rPr lang="en-US" sz="3200" b="1" u="sng" dirty="0">
                <a:latin typeface="Tahoma" panose="020B0604030504040204" pitchFamily="34" charset="0"/>
                <a:ea typeface="Tahoma" panose="020B0604030504040204" pitchFamily="34" charset="0"/>
                <a:cs typeface="Tahoma" panose="020B0604030504040204" pitchFamily="34" charset="0"/>
              </a:rPr>
              <a:t>energy consumption </a:t>
            </a:r>
            <a:r>
              <a:rPr lang="en-US" sz="3200" dirty="0">
                <a:latin typeface="Tahoma" panose="020B0604030504040204" pitchFamily="34" charset="0"/>
                <a:ea typeface="Tahoma" panose="020B0604030504040204" pitchFamily="34" charset="0"/>
                <a:cs typeface="Tahoma" panose="020B0604030504040204" pitchFamily="34" charset="0"/>
              </a:rPr>
              <a:t>and </a:t>
            </a:r>
            <a:r>
              <a:rPr lang="en-US" sz="3200" b="1" u="sng" dirty="0">
                <a:latin typeface="Tahoma" panose="020B0604030504040204" pitchFamily="34" charset="0"/>
                <a:ea typeface="Tahoma" panose="020B0604030504040204" pitchFamily="34" charset="0"/>
                <a:cs typeface="Tahoma" panose="020B0604030504040204" pitchFamily="34" charset="0"/>
              </a:rPr>
              <a:t>excessive noise.</a:t>
            </a:r>
          </a:p>
          <a:p>
            <a:pPr marL="9144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r>
              <a:rPr lang="en-US" sz="3200" dirty="0">
                <a:latin typeface="Tahoma" panose="020B0604030504040204" pitchFamily="34" charset="0"/>
                <a:ea typeface="Tahoma" panose="020B0604030504040204" pitchFamily="34" charset="0"/>
                <a:cs typeface="Tahoma" panose="020B0604030504040204" pitchFamily="34" charset="0"/>
              </a:rPr>
              <a:t>Duct designs are also intricate in the sense where proper layout of the system and terminals are important to deliver the air minimizing the air stagnation (“age of air”) over the space.  </a:t>
            </a: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1371600" lvl="2" indent="-457200">
              <a:buFont typeface="+mj-lt"/>
              <a:buAutoNum type="arabicPeriod"/>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sz="3200" dirty="0">
              <a:latin typeface="Tahoma" panose="020B0604030504040204" pitchFamily="34" charset="0"/>
              <a:ea typeface="Tahoma" panose="020B0604030504040204" pitchFamily="34" charset="0"/>
              <a:cs typeface="Tahoma" panose="020B0604030504040204" pitchFamily="34" charset="0"/>
            </a:endParaRPr>
          </a:p>
          <a:p>
            <a:pPr marL="914400" lvl="2" indent="0">
              <a:buNone/>
            </a:pP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831682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Important Aspects of Duct System Design</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157942" y="1580829"/>
            <a:ext cx="11802074" cy="3889840"/>
          </a:xfrm>
        </p:spPr>
        <p:txBody>
          <a:bodyPr>
            <a:normAutofit/>
          </a:bodyPr>
          <a:lstStyle/>
          <a:p>
            <a:pPr marL="1428750" lvl="2" indent="-514350">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Duct Layout</a:t>
            </a:r>
          </a:p>
          <a:p>
            <a:pPr marL="1371600" lvl="2" indent="-457200">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Fittings</a:t>
            </a:r>
          </a:p>
          <a:p>
            <a:pPr marL="1371600" lvl="2" indent="-457200">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Leakage</a:t>
            </a:r>
          </a:p>
          <a:p>
            <a:pPr marL="1371600" lvl="2" indent="-457200">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Acoustics</a:t>
            </a:r>
          </a:p>
          <a:p>
            <a:pPr marL="1371600" lvl="2" indent="-457200">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Equipment Selection</a:t>
            </a: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3084302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3A2DA-66AD-D2F6-DE6D-14D2A8B51294}"/>
              </a:ext>
            </a:extLst>
          </p:cNvPr>
          <p:cNvPicPr>
            <a:picLocks noChangeAspect="1"/>
          </p:cNvPicPr>
          <p:nvPr/>
        </p:nvPicPr>
        <p:blipFill rotWithShape="1">
          <a:blip r:embed="rId2">
            <a:extLst>
              <a:ext uri="{28A0092B-C50C-407E-A947-70E740481C1C}">
                <a14:useLocalDpi xmlns:a14="http://schemas.microsoft.com/office/drawing/2010/main" val="0"/>
              </a:ext>
            </a:extLst>
          </a:blip>
          <a:srcRect l="14749" t="609" r="14751" b="88375"/>
          <a:stretch/>
        </p:blipFill>
        <p:spPr>
          <a:xfrm>
            <a:off x="0" y="0"/>
            <a:ext cx="12192000" cy="975361"/>
          </a:xfrm>
          <a:prstGeom prst="rect">
            <a:avLst/>
          </a:prstGeom>
        </p:spPr>
      </p:pic>
      <p:sp>
        <p:nvSpPr>
          <p:cNvPr id="17" name="TextBox 20">
            <a:extLst>
              <a:ext uri="{FF2B5EF4-FFF2-40B4-BE49-F238E27FC236}">
                <a16:creationId xmlns:a16="http://schemas.microsoft.com/office/drawing/2014/main" id="{9AC9EEA2-1F50-9FDA-105D-FFBF121799F2}"/>
              </a:ext>
            </a:extLst>
          </p:cNvPr>
          <p:cNvSpPr txBox="1"/>
          <p:nvPr/>
        </p:nvSpPr>
        <p:spPr>
          <a:xfrm>
            <a:off x="256242" y="901045"/>
            <a:ext cx="12210662" cy="712375"/>
          </a:xfrm>
          <a:prstGeom prst="rect">
            <a:avLst/>
          </a:prstGeom>
        </p:spPr>
        <p:txBody>
          <a:bodyPr wrap="square" lIns="0" tIns="0" rIns="0" bIns="0" rtlCol="0" anchor="t">
            <a:spAutoFit/>
          </a:bodyPr>
          <a:lstStyle/>
          <a:p>
            <a:pPr>
              <a:lnSpc>
                <a:spcPts val="5900"/>
              </a:lnSpc>
            </a:pPr>
            <a:r>
              <a:rPr lang="en-US" sz="4400" b="1" dirty="0">
                <a:solidFill>
                  <a:srgbClr val="C00000"/>
                </a:solidFill>
                <a:effectLst>
                  <a:outerShdw blurRad="38100" dist="38100" dir="2700000" algn="tl">
                    <a:srgbClr val="000000">
                      <a:alpha val="43137"/>
                    </a:srgbClr>
                  </a:outerShdw>
                </a:effectLst>
                <a:latin typeface="Lora Bold" panose="020B0604020202020204" charset="0"/>
                <a:cs typeface="Times New Roman" panose="02020603050405020304" pitchFamily="18" charset="0"/>
              </a:rPr>
              <a:t>Main Goals of Duct Design</a:t>
            </a:r>
          </a:p>
        </p:txBody>
      </p:sp>
      <p:sp>
        <p:nvSpPr>
          <p:cNvPr id="18" name="Star: 5 Points 17">
            <a:extLst>
              <a:ext uri="{FF2B5EF4-FFF2-40B4-BE49-F238E27FC236}">
                <a16:creationId xmlns:a16="http://schemas.microsoft.com/office/drawing/2014/main" id="{90000B60-A4A9-2555-5F7A-8FAE2C5C488D}"/>
              </a:ext>
            </a:extLst>
          </p:cNvPr>
          <p:cNvSpPr/>
          <p:nvPr/>
        </p:nvSpPr>
        <p:spPr>
          <a:xfrm>
            <a:off x="5430203" y="51105"/>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529F843B-C7EB-5B54-3116-BEE850885C50}"/>
              </a:ext>
            </a:extLst>
          </p:cNvPr>
          <p:cNvSpPr/>
          <p:nvPr/>
        </p:nvSpPr>
        <p:spPr>
          <a:xfrm>
            <a:off x="2728065" y="446723"/>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7886C5A9-97DE-341B-D09A-32ED359B7A1F}"/>
              </a:ext>
            </a:extLst>
          </p:cNvPr>
          <p:cNvSpPr/>
          <p:nvPr/>
        </p:nvSpPr>
        <p:spPr>
          <a:xfrm>
            <a:off x="348775" y="160642"/>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5459439D-6ED1-92C6-6865-06A3D778CD98}"/>
              </a:ext>
            </a:extLst>
          </p:cNvPr>
          <p:cNvSpPr/>
          <p:nvPr/>
        </p:nvSpPr>
        <p:spPr>
          <a:xfrm>
            <a:off x="11514614" y="556260"/>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8B347316-9EFB-FFAE-6CF8-4C7C13874E02}"/>
              </a:ext>
            </a:extLst>
          </p:cNvPr>
          <p:cNvSpPr/>
          <p:nvPr/>
        </p:nvSpPr>
        <p:spPr>
          <a:xfrm>
            <a:off x="8864363" y="268606"/>
            <a:ext cx="219074" cy="219074"/>
          </a:xfrm>
          <a:prstGeom prst="star5">
            <a:avLst/>
          </a:prstGeom>
          <a:solidFill>
            <a:srgbClr val="F4BE1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72C500C0-8802-F783-B947-BB5C91FF6590}"/>
              </a:ext>
            </a:extLst>
          </p:cNvPr>
          <p:cNvSpPr>
            <a:spLocks noGrp="1"/>
          </p:cNvSpPr>
          <p:nvPr>
            <p:ph idx="1"/>
          </p:nvPr>
        </p:nvSpPr>
        <p:spPr>
          <a:xfrm>
            <a:off x="-157942" y="1580829"/>
            <a:ext cx="11802074" cy="3889840"/>
          </a:xfrm>
        </p:spPr>
        <p:txBody>
          <a:bodyPr>
            <a:normAutofit/>
          </a:bodyPr>
          <a:lstStyle/>
          <a:p>
            <a:pPr marL="1428750" lvl="2" indent="-514350">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design energy-efficient HVAC system while minimizing the capital (first) cost and operational expenses. </a:t>
            </a:r>
          </a:p>
          <a:p>
            <a:pPr marL="1428750" lvl="2" indent="-514350">
              <a:buAutoNum type="arabicPeriod"/>
            </a:pPr>
            <a:r>
              <a:rPr lang="en-US" sz="3200" dirty="0">
                <a:latin typeface="Tahoma" panose="020B0604030504040204" pitchFamily="34" charset="0"/>
                <a:ea typeface="Tahoma" panose="020B0604030504040204" pitchFamily="34" charset="0"/>
                <a:cs typeface="Tahoma" panose="020B0604030504040204" pitchFamily="34" charset="0"/>
              </a:rPr>
              <a:t>To provide comprehensive design and a high-quality project with minimum construction cost. </a:t>
            </a:r>
            <a:endParaRPr lang="en-US" dirty="0">
              <a:latin typeface="Tahoma" panose="020B0604030504040204" pitchFamily="34" charset="0"/>
              <a:ea typeface="Tahoma" panose="020B0604030504040204" pitchFamily="34" charset="0"/>
              <a:cs typeface="Tahoma" panose="020B0604030504040204" pitchFamily="34" charset="0"/>
            </a:endParaRPr>
          </a:p>
        </p:txBody>
      </p:sp>
      <p:grpSp>
        <p:nvGrpSpPr>
          <p:cNvPr id="2" name="Group 1">
            <a:extLst>
              <a:ext uri="{FF2B5EF4-FFF2-40B4-BE49-F238E27FC236}">
                <a16:creationId xmlns:a16="http://schemas.microsoft.com/office/drawing/2014/main" id="{E81E7CC9-2FCE-B2B8-C777-BF05F21781C1}"/>
              </a:ext>
            </a:extLst>
          </p:cNvPr>
          <p:cNvGrpSpPr/>
          <p:nvPr/>
        </p:nvGrpSpPr>
        <p:grpSpPr>
          <a:xfrm>
            <a:off x="5709015" y="127559"/>
            <a:ext cx="773970" cy="1112937"/>
            <a:chOff x="5523555" y="0"/>
            <a:chExt cx="773970" cy="1112937"/>
          </a:xfrm>
        </p:grpSpPr>
        <p:pic>
          <p:nvPicPr>
            <p:cNvPr id="3" name="Picture 2">
              <a:extLst>
                <a:ext uri="{FF2B5EF4-FFF2-40B4-BE49-F238E27FC236}">
                  <a16:creationId xmlns:a16="http://schemas.microsoft.com/office/drawing/2014/main" id="{D50CDA87-9474-0298-047E-3BF189FA5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9740" y="0"/>
              <a:ext cx="741600" cy="741600"/>
            </a:xfrm>
            <a:prstGeom prst="rect">
              <a:avLst/>
            </a:prstGeom>
          </p:spPr>
        </p:pic>
        <p:pic>
          <p:nvPicPr>
            <p:cNvPr id="6" name="Picture 5">
              <a:extLst>
                <a:ext uri="{FF2B5EF4-FFF2-40B4-BE49-F238E27FC236}">
                  <a16:creationId xmlns:a16="http://schemas.microsoft.com/office/drawing/2014/main" id="{38A168BF-5B92-0A2D-FF0F-AD07BC0346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555" y="666237"/>
              <a:ext cx="773970" cy="446700"/>
            </a:xfrm>
            <a:prstGeom prst="rect">
              <a:avLst/>
            </a:prstGeom>
          </p:spPr>
        </p:pic>
      </p:grpSp>
      <p:pic>
        <p:nvPicPr>
          <p:cNvPr id="7" name="Picture 6">
            <a:extLst>
              <a:ext uri="{FF2B5EF4-FFF2-40B4-BE49-F238E27FC236}">
                <a16:creationId xmlns:a16="http://schemas.microsoft.com/office/drawing/2014/main" id="{43A86277-9ABC-6C6E-CD16-87B9A91E11B3}"/>
              </a:ext>
            </a:extLst>
          </p:cNvPr>
          <p:cNvPicPr>
            <a:picLocks noChangeAspect="1"/>
          </p:cNvPicPr>
          <p:nvPr/>
        </p:nvPicPr>
        <p:blipFill rotWithShape="1">
          <a:blip r:embed="rId5">
            <a:duotone>
              <a:prstClr val="black"/>
              <a:schemeClr val="accent6">
                <a:tint val="45000"/>
                <a:satMod val="400000"/>
              </a:schemeClr>
            </a:duotone>
            <a:extLst>
              <a:ext uri="{28A0092B-C50C-407E-A947-70E740481C1C}">
                <a14:useLocalDpi xmlns:a14="http://schemas.microsoft.com/office/drawing/2010/main" val="0"/>
              </a:ext>
            </a:extLst>
          </a:blip>
          <a:srcRect l="15000" t="745" r="15031" b="78903"/>
          <a:stretch/>
        </p:blipFill>
        <p:spPr>
          <a:xfrm flipV="1">
            <a:off x="0" y="5629012"/>
            <a:ext cx="12238096" cy="1228987"/>
          </a:xfrm>
          <a:prstGeom prst="rect">
            <a:avLst/>
          </a:prstGeom>
        </p:spPr>
      </p:pic>
      <p:sp>
        <p:nvSpPr>
          <p:cNvPr id="8" name="TextBox 7">
            <a:extLst>
              <a:ext uri="{FF2B5EF4-FFF2-40B4-BE49-F238E27FC236}">
                <a16:creationId xmlns:a16="http://schemas.microsoft.com/office/drawing/2014/main" id="{93C89FC4-7C70-5873-AB9B-3D7714D2A0C3}"/>
              </a:ext>
            </a:extLst>
          </p:cNvPr>
          <p:cNvSpPr txBox="1"/>
          <p:nvPr/>
        </p:nvSpPr>
        <p:spPr>
          <a:xfrm>
            <a:off x="0" y="6014245"/>
            <a:ext cx="5232137" cy="794064"/>
          </a:xfrm>
          <a:prstGeom prst="rect">
            <a:avLst/>
          </a:prstGeom>
          <a:noFill/>
        </p:spPr>
        <p:txBody>
          <a:bodyPr wrap="square" rtlCol="0">
            <a:spAutoFit/>
          </a:bodyPr>
          <a:lstStyle/>
          <a:p>
            <a:pPr algn="l"/>
            <a:r>
              <a:rPr lang="en-US" sz="1100" b="1" dirty="0">
                <a:ln w="3175">
                  <a:noFill/>
                </a:ln>
                <a:effectLst/>
                <a:latin typeface="Courier New" panose="02070309020205020404" pitchFamily="49" charset="0"/>
                <a:cs typeface="Courier New" panose="02070309020205020404" pitchFamily="49" charset="0"/>
              </a:rPr>
              <a:t>PSIM Makati HVAC Series | TECHNICAL SEMINAR</a:t>
            </a:r>
          </a:p>
          <a:p>
            <a:pPr algn="l"/>
            <a:r>
              <a:rPr lang="en-US" sz="900" dirty="0">
                <a:ln w="3175">
                  <a:noFill/>
                </a:ln>
                <a:effectLst/>
                <a:latin typeface="Courier New" panose="02070309020205020404" pitchFamily="49" charset="0"/>
                <a:cs typeface="Courier New" panose="02070309020205020404" pitchFamily="49" charset="0"/>
              </a:rPr>
              <a:t>March 9,16,23 and April 13 </a:t>
            </a:r>
          </a:p>
          <a:p>
            <a:pPr algn="l"/>
            <a:r>
              <a:rPr lang="en-US" sz="820" dirty="0">
                <a:ln w="3175">
                  <a:noFill/>
                </a:ln>
                <a:effectLst/>
                <a:latin typeface="Courier New" panose="02070309020205020404" pitchFamily="49" charset="0"/>
                <a:cs typeface="Courier New" panose="02070309020205020404" pitchFamily="49" charset="0"/>
              </a:rPr>
              <a:t>PHILIPPINE TRADE TRAINING CENTER, PASAY CITY </a:t>
            </a:r>
          </a:p>
          <a:p>
            <a:pPr algn="l"/>
            <a:r>
              <a:rPr lang="en-US" sz="820" dirty="0">
                <a:ln w="3175">
                  <a:noFill/>
                </a:ln>
                <a:effectLst/>
                <a:latin typeface="Courier New" panose="02070309020205020404" pitchFamily="49" charset="0"/>
                <a:cs typeface="Courier New" panose="02070309020205020404" pitchFamily="49" charset="0"/>
              </a:rPr>
              <a:t>Education/Study Tour Venue:</a:t>
            </a:r>
          </a:p>
          <a:p>
            <a:pPr algn="l"/>
            <a:r>
              <a:rPr lang="en-US" sz="820" dirty="0">
                <a:ln w="3175">
                  <a:noFill/>
                </a:ln>
                <a:effectLst/>
                <a:latin typeface="Courier New" panose="02070309020205020404" pitchFamily="49" charset="0"/>
                <a:cs typeface="Courier New" panose="02070309020205020404" pitchFamily="49" charset="0"/>
              </a:rPr>
              <a:t>Vista Mall Sta Rosa</a:t>
            </a:r>
          </a:p>
        </p:txBody>
      </p:sp>
    </p:spTree>
    <p:extLst>
      <p:ext uri="{BB962C8B-B14F-4D97-AF65-F5344CB8AC3E}">
        <p14:creationId xmlns:p14="http://schemas.microsoft.com/office/powerpoint/2010/main" val="39243168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5887</TotalTime>
  <Words>3195</Words>
  <Application>Microsoft Office PowerPoint</Application>
  <PresentationFormat>Widescreen</PresentationFormat>
  <Paragraphs>598</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Bahnschrift Condensed</vt:lpstr>
      <vt:lpstr>Calibri</vt:lpstr>
      <vt:lpstr>Calibri Light</vt:lpstr>
      <vt:lpstr>Cambria Math</vt:lpstr>
      <vt:lpstr>Courier New</vt:lpstr>
      <vt:lpstr>Lora Bold</vt:lpstr>
      <vt:lpstr>Tahoma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psimnatcon@gmail.com</dc:creator>
  <cp:lastModifiedBy>Nick Johnsonn</cp:lastModifiedBy>
  <cp:revision>93</cp:revision>
  <dcterms:created xsi:type="dcterms:W3CDTF">2023-08-16T15:24:59Z</dcterms:created>
  <dcterms:modified xsi:type="dcterms:W3CDTF">2024-03-19T06:26:57Z</dcterms:modified>
</cp:coreProperties>
</file>